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103"/>
  </p:notesMasterIdLst>
  <p:handoutMasterIdLst>
    <p:handoutMasterId r:id="rId104"/>
  </p:handoutMasterIdLst>
  <p:sldIdLst>
    <p:sldId id="256" r:id="rId6"/>
    <p:sldId id="1541" r:id="rId7"/>
    <p:sldId id="1528" r:id="rId8"/>
    <p:sldId id="1527" r:id="rId9"/>
    <p:sldId id="633" r:id="rId10"/>
    <p:sldId id="634" r:id="rId11"/>
    <p:sldId id="635" r:id="rId12"/>
    <p:sldId id="636" r:id="rId13"/>
    <p:sldId id="637" r:id="rId14"/>
    <p:sldId id="638" r:id="rId15"/>
    <p:sldId id="727" r:id="rId16"/>
    <p:sldId id="632" r:id="rId17"/>
    <p:sldId id="728" r:id="rId18"/>
    <p:sldId id="639" r:id="rId19"/>
    <p:sldId id="640" r:id="rId20"/>
    <p:sldId id="641" r:id="rId21"/>
    <p:sldId id="642" r:id="rId22"/>
    <p:sldId id="643" r:id="rId23"/>
    <p:sldId id="644" r:id="rId24"/>
    <p:sldId id="645" r:id="rId25"/>
    <p:sldId id="646" r:id="rId26"/>
    <p:sldId id="647" r:id="rId27"/>
    <p:sldId id="648" r:id="rId28"/>
    <p:sldId id="649" r:id="rId29"/>
    <p:sldId id="650" r:id="rId30"/>
    <p:sldId id="651" r:id="rId31"/>
    <p:sldId id="652" r:id="rId32"/>
    <p:sldId id="653" r:id="rId33"/>
    <p:sldId id="654" r:id="rId34"/>
    <p:sldId id="655" r:id="rId35"/>
    <p:sldId id="656" r:id="rId36"/>
    <p:sldId id="729" r:id="rId37"/>
    <p:sldId id="730" r:id="rId38"/>
    <p:sldId id="658" r:id="rId39"/>
    <p:sldId id="659" r:id="rId40"/>
    <p:sldId id="660" r:id="rId41"/>
    <p:sldId id="661" r:id="rId42"/>
    <p:sldId id="662" r:id="rId43"/>
    <p:sldId id="663" r:id="rId44"/>
    <p:sldId id="664" r:id="rId45"/>
    <p:sldId id="665" r:id="rId46"/>
    <p:sldId id="666" r:id="rId47"/>
    <p:sldId id="667" r:id="rId48"/>
    <p:sldId id="725" r:id="rId49"/>
    <p:sldId id="712" r:id="rId50"/>
    <p:sldId id="495" r:id="rId51"/>
    <p:sldId id="1892" r:id="rId52"/>
    <p:sldId id="575" r:id="rId53"/>
    <p:sldId id="715" r:id="rId54"/>
    <p:sldId id="2001" r:id="rId55"/>
    <p:sldId id="2002" r:id="rId56"/>
    <p:sldId id="548" r:id="rId57"/>
    <p:sldId id="549" r:id="rId58"/>
    <p:sldId id="1272" r:id="rId59"/>
    <p:sldId id="550" r:id="rId60"/>
    <p:sldId id="551" r:id="rId61"/>
    <p:sldId id="2003" r:id="rId62"/>
    <p:sldId id="257" r:id="rId63"/>
    <p:sldId id="733" r:id="rId64"/>
    <p:sldId id="258" r:id="rId65"/>
    <p:sldId id="554" r:id="rId66"/>
    <p:sldId id="555" r:id="rId67"/>
    <p:sldId id="556" r:id="rId68"/>
    <p:sldId id="1893" r:id="rId69"/>
    <p:sldId id="1895" r:id="rId70"/>
    <p:sldId id="1995" r:id="rId71"/>
    <p:sldId id="1896" r:id="rId72"/>
    <p:sldId id="513" r:id="rId73"/>
    <p:sldId id="1900" r:id="rId74"/>
    <p:sldId id="1901" r:id="rId75"/>
    <p:sldId id="1902" r:id="rId76"/>
    <p:sldId id="1903" r:id="rId77"/>
    <p:sldId id="1904" r:id="rId78"/>
    <p:sldId id="1907" r:id="rId79"/>
    <p:sldId id="1908" r:id="rId80"/>
    <p:sldId id="1957" r:id="rId81"/>
    <p:sldId id="1958" r:id="rId82"/>
    <p:sldId id="1959" r:id="rId83"/>
    <p:sldId id="1909" r:id="rId84"/>
    <p:sldId id="1910" r:id="rId85"/>
    <p:sldId id="1911" r:id="rId86"/>
    <p:sldId id="1960" r:id="rId87"/>
    <p:sldId id="1961" r:id="rId88"/>
    <p:sldId id="1962" r:id="rId89"/>
    <p:sldId id="1912" r:id="rId90"/>
    <p:sldId id="1913" r:id="rId91"/>
    <p:sldId id="1921" r:id="rId92"/>
    <p:sldId id="2004" r:id="rId93"/>
    <p:sldId id="1922" r:id="rId94"/>
    <p:sldId id="1923" r:id="rId95"/>
    <p:sldId id="1925" r:id="rId96"/>
    <p:sldId id="1924" r:id="rId97"/>
    <p:sldId id="1963" r:id="rId98"/>
    <p:sldId id="1964" r:id="rId99"/>
    <p:sldId id="1965" r:id="rId100"/>
    <p:sldId id="1966" r:id="rId101"/>
    <p:sldId id="198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504"/>
    <a:srgbClr val="152E4E"/>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7527" autoAdjust="0"/>
  </p:normalViewPr>
  <p:slideViewPr>
    <p:cSldViewPr snapToGrid="0">
      <p:cViewPr varScale="1">
        <p:scale>
          <a:sx n="106" d="100"/>
          <a:sy n="106" d="100"/>
        </p:scale>
        <p:origin x="984" y="77"/>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heme" Target="theme/them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OS%20X%20Lion:Users:bryant:ics3:opt:cpe-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6807817589577"/>
          <c:y val="6.3380426983446495E-2"/>
          <c:w val="0.81758957654723097"/>
          <c:h val="0.76995481668779497"/>
        </c:manualLayout>
      </c:layout>
      <c:scatterChart>
        <c:scatterStyle val="lineMarker"/>
        <c:varyColors val="0"/>
        <c:ser>
          <c:idx val="0"/>
          <c:order val="0"/>
          <c:tx>
            <c:strRef>
              <c:f>'cpe2'!$A$3</c:f>
              <c:strCache>
                <c:ptCount val="1"/>
                <c:pt idx="0">
                  <c:v>psum1</c:v>
                </c:pt>
              </c:strCache>
            </c:strRef>
          </c:tx>
          <c:spPr>
            <a:ln w="28575">
              <a:noFill/>
            </a:ln>
          </c:spPr>
          <c:marker>
            <c:symbol val="diamond"/>
            <c:size val="5"/>
            <c:spPr>
              <a:solidFill>
                <a:srgbClr val="333333"/>
              </a:solidFill>
              <a:ln>
                <a:solidFill>
                  <a:srgbClr val="333333"/>
                </a:solidFill>
                <a:prstDash val="solid"/>
              </a:ln>
            </c:spPr>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'cpe2'!$B$3:$AE$3</c:f>
              <c:numCache>
                <c:formatCode>General</c:formatCode>
                <c:ptCount val="30"/>
                <c:pt idx="1">
                  <c:v>2112.6</c:v>
                </c:pt>
                <c:pt idx="2">
                  <c:v>1451.1</c:v>
                </c:pt>
                <c:pt idx="3">
                  <c:v>1188.5999999999999</c:v>
                </c:pt>
                <c:pt idx="4">
                  <c:v>1218</c:v>
                </c:pt>
                <c:pt idx="5">
                  <c:v>2131.5</c:v>
                </c:pt>
                <c:pt idx="6">
                  <c:v>1247.4000000000001</c:v>
                </c:pt>
                <c:pt idx="7">
                  <c:v>2003.4</c:v>
                </c:pt>
                <c:pt idx="8">
                  <c:v>1190.7</c:v>
                </c:pt>
                <c:pt idx="9">
                  <c:v>1117.2</c:v>
                </c:pt>
                <c:pt idx="10">
                  <c:v>758.1</c:v>
                </c:pt>
                <c:pt idx="11">
                  <c:v>2020.2</c:v>
                </c:pt>
                <c:pt idx="12">
                  <c:v>1629.6</c:v>
                </c:pt>
                <c:pt idx="13">
                  <c:v>1686.3</c:v>
                </c:pt>
                <c:pt idx="14">
                  <c:v>1211.7</c:v>
                </c:pt>
                <c:pt idx="15">
                  <c:v>1568.7</c:v>
                </c:pt>
                <c:pt idx="16">
                  <c:v>1841.7</c:v>
                </c:pt>
                <c:pt idx="17">
                  <c:v>1543.5</c:v>
                </c:pt>
                <c:pt idx="18">
                  <c:v>1358.7</c:v>
                </c:pt>
                <c:pt idx="19">
                  <c:v>2011.8</c:v>
                </c:pt>
                <c:pt idx="20">
                  <c:v>2066.4</c:v>
                </c:pt>
                <c:pt idx="21">
                  <c:v>1373.4</c:v>
                </c:pt>
                <c:pt idx="22">
                  <c:v>1635.9</c:v>
                </c:pt>
                <c:pt idx="23">
                  <c:v>2032.8</c:v>
                </c:pt>
                <c:pt idx="24">
                  <c:v>2058</c:v>
                </c:pt>
                <c:pt idx="25">
                  <c:v>787.5</c:v>
                </c:pt>
                <c:pt idx="26">
                  <c:v>1539.3</c:v>
                </c:pt>
                <c:pt idx="27">
                  <c:v>1285.2</c:v>
                </c:pt>
                <c:pt idx="28">
                  <c:v>905.1</c:v>
                </c:pt>
                <c:pt idx="29">
                  <c:v>1938.3</c:v>
                </c:pt>
              </c:numCache>
            </c:numRef>
          </c:yVal>
          <c:smooth val="0"/>
          <c:extLst>
            <c:ext xmlns:c16="http://schemas.microsoft.com/office/drawing/2014/chart" uri="{C3380CC4-5D6E-409C-BE32-E72D297353CC}">
              <c16:uniqueId val="{00000000-6797-43E3-958A-EF62DD1BCE4A}"/>
            </c:ext>
          </c:extLst>
        </c:ser>
        <c:ser>
          <c:idx val="1"/>
          <c:order val="1"/>
          <c:tx>
            <c:strRef>
              <c:f>'cpe2'!$A$4</c:f>
              <c:strCache>
                <c:ptCount val="1"/>
                <c:pt idx="0">
                  <c:v>psum1i</c:v>
                </c:pt>
              </c:strCache>
            </c:strRef>
          </c:tx>
          <c:spPr>
            <a:ln w="12700">
              <a:solidFill>
                <a:srgbClr val="000000"/>
              </a:solidFill>
              <a:prstDash val="solid"/>
            </a:ln>
          </c:spPr>
          <c:marker>
            <c:symbol val="none"/>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'cpe2'!$B$4:$AE$4</c:f>
              <c:numCache>
                <c:formatCode>General</c:formatCode>
                <c:ptCount val="30"/>
                <c:pt idx="0">
                  <c:v>367.79</c:v>
                </c:pt>
                <c:pt idx="1">
                  <c:v>2107.4299999999998</c:v>
                </c:pt>
                <c:pt idx="2">
                  <c:v>1449.43</c:v>
                </c:pt>
                <c:pt idx="3">
                  <c:v>1188.03</c:v>
                </c:pt>
                <c:pt idx="4">
                  <c:v>1224.0899999999999</c:v>
                </c:pt>
                <c:pt idx="5">
                  <c:v>2134.4699999999998</c:v>
                </c:pt>
                <c:pt idx="6">
                  <c:v>1242.1199999999999</c:v>
                </c:pt>
                <c:pt idx="7">
                  <c:v>1999.27</c:v>
                </c:pt>
                <c:pt idx="8">
                  <c:v>1188.03</c:v>
                </c:pt>
                <c:pt idx="9">
                  <c:v>1115.92</c:v>
                </c:pt>
                <c:pt idx="10">
                  <c:v>755.38</c:v>
                </c:pt>
                <c:pt idx="11">
                  <c:v>2017.29</c:v>
                </c:pt>
                <c:pt idx="12">
                  <c:v>1629.7</c:v>
                </c:pt>
                <c:pt idx="13">
                  <c:v>1683.79</c:v>
                </c:pt>
                <c:pt idx="14">
                  <c:v>1215.07</c:v>
                </c:pt>
                <c:pt idx="15">
                  <c:v>1575.62</c:v>
                </c:pt>
                <c:pt idx="16">
                  <c:v>1837.02</c:v>
                </c:pt>
                <c:pt idx="17">
                  <c:v>1548.58</c:v>
                </c:pt>
                <c:pt idx="18">
                  <c:v>1359.29</c:v>
                </c:pt>
                <c:pt idx="19">
                  <c:v>2008.28</c:v>
                </c:pt>
                <c:pt idx="20">
                  <c:v>2071.37</c:v>
                </c:pt>
                <c:pt idx="21">
                  <c:v>1377.32</c:v>
                </c:pt>
                <c:pt idx="22">
                  <c:v>1638.72</c:v>
                </c:pt>
                <c:pt idx="23">
                  <c:v>2035.32</c:v>
                </c:pt>
                <c:pt idx="24">
                  <c:v>2062.36</c:v>
                </c:pt>
                <c:pt idx="25">
                  <c:v>791.42999999999938</c:v>
                </c:pt>
                <c:pt idx="26">
                  <c:v>1539.57</c:v>
                </c:pt>
                <c:pt idx="27">
                  <c:v>1287.18</c:v>
                </c:pt>
                <c:pt idx="28">
                  <c:v>899.6</c:v>
                </c:pt>
                <c:pt idx="29">
                  <c:v>1936.17</c:v>
                </c:pt>
              </c:numCache>
            </c:numRef>
          </c:yVal>
          <c:smooth val="0"/>
          <c:extLst>
            <c:ext xmlns:c16="http://schemas.microsoft.com/office/drawing/2014/chart" uri="{C3380CC4-5D6E-409C-BE32-E72D297353CC}">
              <c16:uniqueId val="{00000001-6797-43E3-958A-EF62DD1BCE4A}"/>
            </c:ext>
          </c:extLst>
        </c:ser>
        <c:ser>
          <c:idx val="2"/>
          <c:order val="2"/>
          <c:tx>
            <c:strRef>
              <c:f>'cpe2'!$A$5</c:f>
              <c:strCache>
                <c:ptCount val="1"/>
                <c:pt idx="0">
                  <c:v>psum2</c:v>
                </c:pt>
              </c:strCache>
            </c:strRef>
          </c:tx>
          <c:spPr>
            <a:ln w="28575">
              <a:noFill/>
            </a:ln>
          </c:spPr>
          <c:marker>
            <c:symbol val="triangle"/>
            <c:size val="5"/>
            <c:spPr>
              <a:solidFill>
                <a:srgbClr val="333333"/>
              </a:solidFill>
              <a:ln>
                <a:solidFill>
                  <a:srgbClr val="333333"/>
                </a:solidFill>
                <a:prstDash val="solid"/>
              </a:ln>
            </c:spPr>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'cpe2'!$B$5:$AE$5</c:f>
              <c:numCache>
                <c:formatCode>General</c:formatCode>
                <c:ptCount val="30"/>
                <c:pt idx="1">
                  <c:v>1535.1</c:v>
                </c:pt>
                <c:pt idx="2">
                  <c:v>1100.4000000000001</c:v>
                </c:pt>
                <c:pt idx="3">
                  <c:v>921.9</c:v>
                </c:pt>
                <c:pt idx="4">
                  <c:v>940.8</c:v>
                </c:pt>
                <c:pt idx="5">
                  <c:v>1545.6</c:v>
                </c:pt>
                <c:pt idx="6">
                  <c:v>949.2</c:v>
                </c:pt>
                <c:pt idx="7">
                  <c:v>1455.3</c:v>
                </c:pt>
                <c:pt idx="8">
                  <c:v>917.7</c:v>
                </c:pt>
                <c:pt idx="9">
                  <c:v>865.2</c:v>
                </c:pt>
                <c:pt idx="10">
                  <c:v>623.70000000000005</c:v>
                </c:pt>
                <c:pt idx="11">
                  <c:v>1467.9</c:v>
                </c:pt>
                <c:pt idx="12">
                  <c:v>1209.5999999999999</c:v>
                </c:pt>
                <c:pt idx="13">
                  <c:v>1253.7</c:v>
                </c:pt>
                <c:pt idx="14">
                  <c:v>936.6</c:v>
                </c:pt>
                <c:pt idx="15">
                  <c:v>1173.9000000000001</c:v>
                </c:pt>
                <c:pt idx="16">
                  <c:v>1352.4</c:v>
                </c:pt>
                <c:pt idx="17">
                  <c:v>1150.8</c:v>
                </c:pt>
                <c:pt idx="18">
                  <c:v>1029</c:v>
                </c:pt>
                <c:pt idx="19">
                  <c:v>1461.6</c:v>
                </c:pt>
                <c:pt idx="20">
                  <c:v>1509.9</c:v>
                </c:pt>
                <c:pt idx="21">
                  <c:v>1039.5</c:v>
                </c:pt>
                <c:pt idx="22">
                  <c:v>1215.9000000000001</c:v>
                </c:pt>
                <c:pt idx="23">
                  <c:v>1478.4</c:v>
                </c:pt>
                <c:pt idx="24">
                  <c:v>1505.7</c:v>
                </c:pt>
                <c:pt idx="25">
                  <c:v>642.6</c:v>
                </c:pt>
                <c:pt idx="26">
                  <c:v>1152.9000000000001</c:v>
                </c:pt>
                <c:pt idx="27">
                  <c:v>987</c:v>
                </c:pt>
                <c:pt idx="28">
                  <c:v>732.9</c:v>
                </c:pt>
                <c:pt idx="29">
                  <c:v>1419.6</c:v>
                </c:pt>
              </c:numCache>
            </c:numRef>
          </c:yVal>
          <c:smooth val="0"/>
          <c:extLst>
            <c:ext xmlns:c16="http://schemas.microsoft.com/office/drawing/2014/chart" uri="{C3380CC4-5D6E-409C-BE32-E72D297353CC}">
              <c16:uniqueId val="{00000002-6797-43E3-958A-EF62DD1BCE4A}"/>
            </c:ext>
          </c:extLst>
        </c:ser>
        <c:ser>
          <c:idx val="3"/>
          <c:order val="3"/>
          <c:tx>
            <c:strRef>
              <c:f>'cpe2'!$A$6</c:f>
              <c:strCache>
                <c:ptCount val="1"/>
                <c:pt idx="0">
                  <c:v>psum2i</c:v>
                </c:pt>
              </c:strCache>
            </c:strRef>
          </c:tx>
          <c:spPr>
            <a:ln w="12700">
              <a:solidFill>
                <a:srgbClr val="000000"/>
              </a:solidFill>
              <a:prstDash val="solid"/>
            </a:ln>
          </c:spPr>
          <c:marker>
            <c:symbol val="none"/>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'cpe2'!$B$6:$AE$6</c:f>
              <c:numCache>
                <c:formatCode>General</c:formatCode>
                <c:ptCount val="30"/>
                <c:pt idx="0">
                  <c:v>367.66</c:v>
                </c:pt>
                <c:pt idx="1">
                  <c:v>1531.11</c:v>
                </c:pt>
                <c:pt idx="2">
                  <c:v>1091.05</c:v>
                </c:pt>
                <c:pt idx="3">
                  <c:v>916.23</c:v>
                </c:pt>
                <c:pt idx="4">
                  <c:v>940.33999999999912</c:v>
                </c:pt>
                <c:pt idx="5">
                  <c:v>1549.2</c:v>
                </c:pt>
                <c:pt idx="6">
                  <c:v>952.4</c:v>
                </c:pt>
                <c:pt idx="7">
                  <c:v>1458.77</c:v>
                </c:pt>
                <c:pt idx="8">
                  <c:v>916.23</c:v>
                </c:pt>
                <c:pt idx="9">
                  <c:v>868.01</c:v>
                </c:pt>
                <c:pt idx="10">
                  <c:v>626.87</c:v>
                </c:pt>
                <c:pt idx="11">
                  <c:v>1470.83</c:v>
                </c:pt>
                <c:pt idx="12">
                  <c:v>1211.6199999999999</c:v>
                </c:pt>
                <c:pt idx="13">
                  <c:v>1247.79</c:v>
                </c:pt>
                <c:pt idx="14">
                  <c:v>934.31999999999937</c:v>
                </c:pt>
                <c:pt idx="15">
                  <c:v>1175.45</c:v>
                </c:pt>
                <c:pt idx="16">
                  <c:v>1350.27</c:v>
                </c:pt>
                <c:pt idx="17">
                  <c:v>1157.3599999999999</c:v>
                </c:pt>
                <c:pt idx="18">
                  <c:v>1030.77</c:v>
                </c:pt>
                <c:pt idx="19">
                  <c:v>1464.8</c:v>
                </c:pt>
                <c:pt idx="20">
                  <c:v>1507</c:v>
                </c:pt>
                <c:pt idx="21">
                  <c:v>1042.82</c:v>
                </c:pt>
                <c:pt idx="22">
                  <c:v>1217.6400000000001</c:v>
                </c:pt>
                <c:pt idx="23">
                  <c:v>1482.89</c:v>
                </c:pt>
                <c:pt idx="24">
                  <c:v>1500.97</c:v>
                </c:pt>
                <c:pt idx="25">
                  <c:v>650.99</c:v>
                </c:pt>
                <c:pt idx="26">
                  <c:v>1151.33</c:v>
                </c:pt>
                <c:pt idx="27">
                  <c:v>982.54</c:v>
                </c:pt>
                <c:pt idx="28">
                  <c:v>723.32999999999936</c:v>
                </c:pt>
                <c:pt idx="29">
                  <c:v>1416.58</c:v>
                </c:pt>
              </c:numCache>
            </c:numRef>
          </c:yVal>
          <c:smooth val="0"/>
          <c:extLst>
            <c:ext xmlns:c16="http://schemas.microsoft.com/office/drawing/2014/chart" uri="{C3380CC4-5D6E-409C-BE32-E72D297353CC}">
              <c16:uniqueId val="{00000003-6797-43E3-958A-EF62DD1BCE4A}"/>
            </c:ext>
          </c:extLst>
        </c:ser>
        <c:dLbls>
          <c:showLegendKey val="0"/>
          <c:showVal val="0"/>
          <c:showCatName val="0"/>
          <c:showSerName val="0"/>
          <c:showPercent val="0"/>
          <c:showBubbleSize val="0"/>
        </c:dLbls>
        <c:axId val="69033984"/>
        <c:axId val="69035904"/>
      </c:scatterChart>
      <c:valAx>
        <c:axId val="69033984"/>
        <c:scaling>
          <c:orientation val="minMax"/>
          <c:max val="200"/>
        </c:scaling>
        <c:delete val="0"/>
        <c:axPos val="b"/>
        <c:title>
          <c:tx>
            <c:rich>
              <a:bodyPr/>
              <a:lstStyle/>
              <a:p>
                <a:pPr>
                  <a:defRPr sz="1075" b="1" i="0" u="none" strike="noStrike" baseline="0">
                    <a:solidFill>
                      <a:srgbClr val="000000"/>
                    </a:solidFill>
                    <a:latin typeface="Arial"/>
                    <a:ea typeface="Arial"/>
                    <a:cs typeface="Arial"/>
                  </a:defRPr>
                </a:pPr>
                <a:r>
                  <a:rPr lang="en-US" dirty="0"/>
                  <a:t>n Elements</a:t>
                </a:r>
              </a:p>
            </c:rich>
          </c:tx>
          <c:layout>
            <c:manualLayout>
              <c:xMode val="edge"/>
              <c:yMode val="edge"/>
              <c:x val="0.49022801302931601"/>
              <c:y val="0.90845267580988998"/>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69035904"/>
        <c:crosses val="autoZero"/>
        <c:crossBetween val="midCat"/>
      </c:valAx>
      <c:valAx>
        <c:axId val="69035904"/>
        <c:scaling>
          <c:orientation val="minMax"/>
        </c:scaling>
        <c:delete val="0"/>
        <c:axPos val="l"/>
        <c:majorGridlines>
          <c:spPr>
            <a:ln w="3175">
              <a:solidFill>
                <a:srgbClr val="000000"/>
              </a:solidFill>
              <a:prstDash val="solid"/>
            </a:ln>
          </c:spPr>
        </c:majorGridlines>
        <c:title>
          <c:tx>
            <c:rich>
              <a:bodyPr/>
              <a:lstStyle/>
              <a:p>
                <a:pPr>
                  <a:defRPr sz="1075" b="1" i="0" u="none" strike="noStrike" baseline="0">
                    <a:solidFill>
                      <a:srgbClr val="000000"/>
                    </a:solidFill>
                    <a:latin typeface="Arial"/>
                    <a:ea typeface="Arial"/>
                    <a:cs typeface="Arial"/>
                  </a:defRPr>
                </a:pPr>
                <a:r>
                  <a:rPr lang="en-US"/>
                  <a:t>Cycles</a:t>
                </a:r>
              </a:p>
            </c:rich>
          </c:tx>
          <c:layout>
            <c:manualLayout>
              <c:xMode val="edge"/>
              <c:yMode val="edge"/>
              <c:x val="2.6058631921824098E-2"/>
              <c:y val="0.3896723472946159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69033984"/>
        <c:crosses val="autoZero"/>
        <c:crossBetween val="midCat"/>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75" b="0" i="0" u="none" strike="noStrike" baseline="0">
          <a:solidFill>
            <a:srgbClr val="000000"/>
          </a:solidFill>
          <a:latin typeface="Arial"/>
          <a:ea typeface="Arial"/>
          <a:cs typeface="Aria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3/30/2020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3/30/2020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2230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4059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152117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0872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889581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254846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67400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171765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9592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644853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52553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218601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54493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24997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Century Gothic" charset="0"/>
            </a:endParaRPr>
          </a:p>
        </p:txBody>
      </p:sp>
    </p:spTree>
    <p:extLst>
      <p:ext uri="{BB962C8B-B14F-4D97-AF65-F5344CB8AC3E}">
        <p14:creationId xmlns:p14="http://schemas.microsoft.com/office/powerpoint/2010/main" val="358521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05458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91038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2129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2053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7682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608353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884796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346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50158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372354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NEXT TIME YOU DO MPI, GO READ https://computing.llnl.gov/tutorials/mpi/</a:t>
            </a:r>
          </a:p>
        </p:txBody>
      </p:sp>
      <p:sp>
        <p:nvSpPr>
          <p:cNvPr id="4" name="Slide Number Placeholder 3"/>
          <p:cNvSpPr>
            <a:spLocks noGrp="1"/>
          </p:cNvSpPr>
          <p:nvPr>
            <p:ph type="sldNum" sz="quarter" idx="10"/>
          </p:nvPr>
        </p:nvSpPr>
        <p:spPr/>
        <p:txBody>
          <a:bodyPr/>
          <a:lstStyle/>
          <a:p>
            <a:fld id="{FD610F1B-C815-4D63-837F-DE9BF80525A3}" type="slidenum">
              <a:rPr lang="en-US" smtClean="0"/>
              <a:t>46</a:t>
            </a:fld>
            <a:endParaRPr lang="en-US"/>
          </a:p>
        </p:txBody>
      </p:sp>
    </p:spTree>
    <p:extLst>
      <p:ext uri="{BB962C8B-B14F-4D97-AF65-F5344CB8AC3E}">
        <p14:creationId xmlns:p14="http://schemas.microsoft.com/office/powerpoint/2010/main" val="539283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21D61-D015-4274-B894-314414003888}" type="slidenum">
              <a:rPr lang="en-US" smtClean="0"/>
              <a:pPr/>
              <a:t>47</a:t>
            </a:fld>
            <a:endParaRPr lang="en-US"/>
          </a:p>
        </p:txBody>
      </p:sp>
    </p:spTree>
    <p:extLst>
      <p:ext uri="{BB962C8B-B14F-4D97-AF65-F5344CB8AC3E}">
        <p14:creationId xmlns:p14="http://schemas.microsoft.com/office/powerpoint/2010/main" val="3393389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the Microprocessor this is measured in MIPS (million instructions per second). </a:t>
            </a:r>
            <a:r>
              <a:rPr lang="en-US" dirty="0"/>
              <a:t>Many reported IPS values have represented "peak" execution rates on artificial instruction sequences with few branches, whereas realistic workloads typically lead to significantly lower IPS values.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52</a:t>
            </a:fld>
            <a:endParaRPr lang="en-US"/>
          </a:p>
        </p:txBody>
      </p:sp>
    </p:spTree>
    <p:extLst>
      <p:ext uri="{BB962C8B-B14F-4D97-AF65-F5344CB8AC3E}">
        <p14:creationId xmlns:p14="http://schemas.microsoft.com/office/powerpoint/2010/main" val="3917017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 Updated Figure from fifth edition</a:t>
            </a:r>
          </a:p>
        </p:txBody>
      </p:sp>
      <p:sp>
        <p:nvSpPr>
          <p:cNvPr id="4" name="Slide Number Placeholder 3"/>
          <p:cNvSpPr>
            <a:spLocks noGrp="1"/>
          </p:cNvSpPr>
          <p:nvPr>
            <p:ph type="sldNum" sz="quarter" idx="10"/>
          </p:nvPr>
        </p:nvSpPr>
        <p:spPr/>
        <p:txBody>
          <a:bodyPr/>
          <a:lstStyle/>
          <a:p>
            <a:fld id="{A6821D61-D015-4274-B894-314414003888}" type="slidenum">
              <a:rPr lang="en-US" smtClean="0"/>
              <a:pPr/>
              <a:t>55</a:t>
            </a:fld>
            <a:endParaRPr lang="en-US"/>
          </a:p>
        </p:txBody>
      </p:sp>
    </p:spTree>
    <p:extLst>
      <p:ext uri="{BB962C8B-B14F-4D97-AF65-F5344CB8AC3E}">
        <p14:creationId xmlns:p14="http://schemas.microsoft.com/office/powerpoint/2010/main" val="4279541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extShape 1"/>
          <p:cNvSpPr txBox="1"/>
          <p:nvPr/>
        </p:nvSpPr>
        <p:spPr>
          <a:xfrm>
            <a:off x="3884760" y="8685360"/>
            <a:ext cx="2971440" cy="458280"/>
          </a:xfrm>
          <a:prstGeom prst="rect">
            <a:avLst/>
          </a:prstGeom>
          <a:noFill/>
          <a:ln>
            <a:noFill/>
          </a:ln>
        </p:spPr>
        <p:txBody>
          <a:bodyPr anchor="b">
            <a:noAutofit/>
          </a:bodyPr>
          <a:lstStyle/>
          <a:p>
            <a:pPr algn="r">
              <a:lnSpc>
                <a:spcPct val="100000"/>
              </a:lnSpc>
            </a:pPr>
            <a:fld id="{EA6501FB-FBCB-42AA-BACC-84A27F46D440}" type="slidenum">
              <a:rPr lang="en-US" sz="1200" b="0" strike="noStrike" spc="-1">
                <a:latin typeface="DejaVu Serif"/>
              </a:rPr>
              <a:t>57</a:t>
            </a:fld>
            <a:endParaRPr lang="en-US" sz="1200" b="0" strike="noStrike" spc="-1">
              <a:latin typeface="DejaVu Serif"/>
            </a:endParaRPr>
          </a:p>
        </p:txBody>
      </p:sp>
      <p:sp>
        <p:nvSpPr>
          <p:cNvPr id="303" name="CustomShape 2"/>
          <p:cNvSpPr/>
          <p:nvPr/>
        </p:nvSpPr>
        <p:spPr>
          <a:xfrm>
            <a:off x="1571760" y="533160"/>
            <a:ext cx="6152760" cy="262728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04" name="PlaceHolder 3"/>
          <p:cNvSpPr>
            <a:spLocks noGrp="1"/>
          </p:cNvSpPr>
          <p:nvPr>
            <p:ph type="body"/>
          </p:nvPr>
        </p:nvSpPr>
        <p:spPr>
          <a:xfrm>
            <a:off x="1438560" y="3334680"/>
            <a:ext cx="6411240" cy="2684160"/>
          </a:xfrm>
          <a:prstGeom prst="rect">
            <a:avLst/>
          </a:prstGeom>
        </p:spPr>
        <p:txBody>
          <a:bodyPr anchor="ctr">
            <a:noAutofit/>
          </a:bodyPr>
          <a:lstStyle/>
          <a:p>
            <a:pPr marL="216000" indent="-216000">
              <a:lnSpc>
                <a:spcPct val="100000"/>
              </a:lnSpc>
            </a:pPr>
            <a:r>
              <a:rPr lang="en-US" sz="2000" b="0" strike="noStrike" spc="-1">
                <a:latin typeface="DejaVu Sans"/>
              </a:rPr>
              <a:t>Pipelining: http://arstechnica.com/articles/paedia/cpu/pipelining-2.ars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5800" y="1143000"/>
            <a:ext cx="5486400" cy="3086100"/>
          </a:xfrm>
          <a:prstGeom prst="rect">
            <a:avLst/>
          </a:prstGeom>
        </p:spPr>
      </p:sp>
      <p:sp>
        <p:nvSpPr>
          <p:cNvPr id="30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DejaVu Sans"/>
            </a:endParaRPr>
          </a:p>
        </p:txBody>
      </p:sp>
      <p:sp>
        <p:nvSpPr>
          <p:cNvPr id="30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C83D6D0-2FC2-40B0-8559-63BEC4E90732}" type="slidenum">
              <a:rPr lang="en-US" sz="1200" b="0" strike="noStrike" spc="-1">
                <a:solidFill>
                  <a:srgbClr val="000000"/>
                </a:solidFill>
                <a:latin typeface="+mn-lt"/>
                <a:ea typeface="+mn-ea"/>
              </a:rPr>
              <a:t>58</a:t>
            </a:fld>
            <a:endParaRPr lang="en-US" sz="1200" b="0" strike="noStrike" spc="-1">
              <a:latin typeface="DejaVu Serif"/>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400" cy="3086100"/>
          </a:xfrm>
          <a:prstGeom prst="rect">
            <a:avLst/>
          </a:prstGeom>
        </p:spPr>
      </p:sp>
      <p:sp>
        <p:nvSpPr>
          <p:cNvPr id="30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DejaVu Sans"/>
              </a:rPr>
              <a:t>Hammad – Updated with newer plots</a:t>
            </a:r>
          </a:p>
        </p:txBody>
      </p:sp>
      <p:sp>
        <p:nvSpPr>
          <p:cNvPr id="31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FF9342C-98AA-4794-A347-78E1EA06C194}" type="slidenum">
              <a:rPr lang="en-US" sz="1200" b="0" strike="noStrike" spc="-1">
                <a:solidFill>
                  <a:srgbClr val="000000"/>
                </a:solidFill>
                <a:latin typeface="+mn-lt"/>
                <a:ea typeface="+mn-ea"/>
              </a:rPr>
              <a:t>60</a:t>
            </a:fld>
            <a:endParaRPr lang="en-US" sz="1200" b="0" strike="noStrike" spc="-1">
              <a:latin typeface="DejaVu Serif"/>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 Updated with newer plots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61</a:t>
            </a:fld>
            <a:endParaRPr lang="en-US"/>
          </a:p>
        </p:txBody>
      </p:sp>
    </p:spTree>
    <p:extLst>
      <p:ext uri="{BB962C8B-B14F-4D97-AF65-F5344CB8AC3E}">
        <p14:creationId xmlns:p14="http://schemas.microsoft.com/office/powerpoint/2010/main" val="3000678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1242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63</a:t>
            </a:fld>
            <a:endParaRPr lang="en-US"/>
          </a:p>
        </p:txBody>
      </p:sp>
    </p:spTree>
    <p:extLst>
      <p:ext uri="{BB962C8B-B14F-4D97-AF65-F5344CB8AC3E}">
        <p14:creationId xmlns:p14="http://schemas.microsoft.com/office/powerpoint/2010/main" val="626359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64</a:t>
            </a:fld>
            <a:endParaRPr lang="en-US"/>
          </a:p>
        </p:txBody>
      </p:sp>
    </p:spTree>
    <p:extLst>
      <p:ext uri="{BB962C8B-B14F-4D97-AF65-F5344CB8AC3E}">
        <p14:creationId xmlns:p14="http://schemas.microsoft.com/office/powerpoint/2010/main" val="3382563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65</a:t>
            </a:fld>
            <a:endParaRPr lang="en-US"/>
          </a:p>
        </p:txBody>
      </p:sp>
    </p:spTree>
    <p:extLst>
      <p:ext uri="{BB962C8B-B14F-4D97-AF65-F5344CB8AC3E}">
        <p14:creationId xmlns:p14="http://schemas.microsoft.com/office/powerpoint/2010/main" val="1859570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66</a:t>
            </a:fld>
            <a:endParaRPr lang="en-US"/>
          </a:p>
        </p:txBody>
      </p:sp>
    </p:spTree>
    <p:extLst>
      <p:ext uri="{BB962C8B-B14F-4D97-AF65-F5344CB8AC3E}">
        <p14:creationId xmlns:p14="http://schemas.microsoft.com/office/powerpoint/2010/main" val="1316560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Euler is of this type</a:t>
            </a:r>
          </a:p>
        </p:txBody>
      </p:sp>
      <p:sp>
        <p:nvSpPr>
          <p:cNvPr id="4" name="Slide Number Placeholder 3"/>
          <p:cNvSpPr>
            <a:spLocks noGrp="1"/>
          </p:cNvSpPr>
          <p:nvPr>
            <p:ph type="sldNum" sz="quarter" idx="10"/>
          </p:nvPr>
        </p:nvSpPr>
        <p:spPr/>
        <p:txBody>
          <a:bodyPr/>
          <a:lstStyle/>
          <a:p>
            <a:fld id="{A6821D61-D015-4274-B894-314414003888}" type="slidenum">
              <a:rPr lang="en-US" smtClean="0"/>
              <a:pPr/>
              <a:t>67</a:t>
            </a:fld>
            <a:endParaRPr lang="en-US"/>
          </a:p>
        </p:txBody>
      </p:sp>
    </p:spTree>
    <p:extLst>
      <p:ext uri="{BB962C8B-B14F-4D97-AF65-F5344CB8AC3E}">
        <p14:creationId xmlns:p14="http://schemas.microsoft.com/office/powerpoint/2010/main" val="3363589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algn="r"/>
            <a:fld id="{F11DF618-151A-4B4F-BAE6-B83DBC3DA041}" type="slidenum">
              <a:rPr lang="en-US" sz="1300">
                <a:latin typeface="Trebuchet MS" pitchFamily="34" charset="0"/>
              </a:rPr>
              <a:pPr algn="r"/>
              <a:t>68</a:t>
            </a:fld>
            <a:endParaRPr lang="en-US" sz="1300" dirty="0">
              <a:latin typeface="Trebuchet MS"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Volta V100,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AB3CC7-953A-40B4-B1CA-2BB392010984}" type="slidenum">
              <a:rPr lang="en-US"/>
              <a:pPr/>
              <a:t>70</a:t>
            </a:fld>
            <a:endParaRPr lang="en-US"/>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2512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75</a:t>
            </a:fld>
            <a:endParaRPr lang="en-US"/>
          </a:p>
        </p:txBody>
      </p:sp>
    </p:spTree>
    <p:extLst>
      <p:ext uri="{BB962C8B-B14F-4D97-AF65-F5344CB8AC3E}">
        <p14:creationId xmlns:p14="http://schemas.microsoft.com/office/powerpoint/2010/main" val="19315746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77</a:t>
            </a:fld>
            <a:endParaRPr lang="en-US"/>
          </a:p>
        </p:txBody>
      </p:sp>
    </p:spTree>
    <p:extLst>
      <p:ext uri="{BB962C8B-B14F-4D97-AF65-F5344CB8AC3E}">
        <p14:creationId xmlns:p14="http://schemas.microsoft.com/office/powerpoint/2010/main" val="39719392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78</a:t>
            </a:fld>
            <a:endParaRPr lang="en-US"/>
          </a:p>
        </p:txBody>
      </p:sp>
    </p:spTree>
    <p:extLst>
      <p:ext uri="{BB962C8B-B14F-4D97-AF65-F5344CB8AC3E}">
        <p14:creationId xmlns:p14="http://schemas.microsoft.com/office/powerpoint/2010/main" val="319062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60736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79</a:t>
            </a:fld>
            <a:endParaRPr lang="en-US"/>
          </a:p>
        </p:txBody>
      </p:sp>
    </p:spTree>
    <p:extLst>
      <p:ext uri="{BB962C8B-B14F-4D97-AF65-F5344CB8AC3E}">
        <p14:creationId xmlns:p14="http://schemas.microsoft.com/office/powerpoint/2010/main" val="1086142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80</a:t>
            </a:fld>
            <a:endParaRPr lang="en-US"/>
          </a:p>
        </p:txBody>
      </p:sp>
    </p:spTree>
    <p:extLst>
      <p:ext uri="{BB962C8B-B14F-4D97-AF65-F5344CB8AC3E}">
        <p14:creationId xmlns:p14="http://schemas.microsoft.com/office/powerpoint/2010/main" val="108911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300">
                <a:solidFill>
                  <a:schemeClr val="tx1"/>
                </a:solidFill>
                <a:latin typeface="Times New Roman" pitchFamily="18" charset="0"/>
                <a:cs typeface="Times New Roman" pitchFamily="18" charset="0"/>
              </a:defRPr>
            </a:lvl1pPr>
            <a:lvl2pPr marL="716025" indent="-275394" eaLnBrk="0" hangingPunct="0">
              <a:defRPr sz="2300">
                <a:solidFill>
                  <a:schemeClr val="tx1"/>
                </a:solidFill>
                <a:latin typeface="Times New Roman" pitchFamily="18" charset="0"/>
                <a:cs typeface="Times New Roman" pitchFamily="18" charset="0"/>
              </a:defRPr>
            </a:lvl2pPr>
            <a:lvl3pPr marL="1101577" indent="-220316" eaLnBrk="0" hangingPunct="0">
              <a:defRPr sz="2300">
                <a:solidFill>
                  <a:schemeClr val="tx1"/>
                </a:solidFill>
                <a:latin typeface="Times New Roman" pitchFamily="18" charset="0"/>
                <a:cs typeface="Times New Roman" pitchFamily="18" charset="0"/>
              </a:defRPr>
            </a:lvl3pPr>
            <a:lvl4pPr marL="1542207" indent="-220316" eaLnBrk="0" hangingPunct="0">
              <a:defRPr sz="2300">
                <a:solidFill>
                  <a:schemeClr val="tx1"/>
                </a:solidFill>
                <a:latin typeface="Times New Roman" pitchFamily="18" charset="0"/>
                <a:cs typeface="Times New Roman" pitchFamily="18" charset="0"/>
              </a:defRPr>
            </a:lvl4pPr>
            <a:lvl5pPr marL="1982838" indent="-220316" eaLnBrk="0" hangingPunct="0">
              <a:defRPr sz="2300">
                <a:solidFill>
                  <a:schemeClr val="tx1"/>
                </a:solidFill>
                <a:latin typeface="Times New Roman" pitchFamily="18" charset="0"/>
                <a:cs typeface="Times New Roman" pitchFamily="18" charset="0"/>
              </a:defRPr>
            </a:lvl5pPr>
            <a:lvl6pPr marL="2423468" indent="-220316" eaLnBrk="0" fontAlgn="base" hangingPunct="0">
              <a:spcBef>
                <a:spcPct val="0"/>
              </a:spcBef>
              <a:spcAft>
                <a:spcPct val="0"/>
              </a:spcAft>
              <a:defRPr sz="2300">
                <a:solidFill>
                  <a:schemeClr val="tx1"/>
                </a:solidFill>
                <a:latin typeface="Times New Roman" pitchFamily="18" charset="0"/>
                <a:cs typeface="Times New Roman" pitchFamily="18" charset="0"/>
              </a:defRPr>
            </a:lvl6pPr>
            <a:lvl7pPr marL="2864099" indent="-220316" eaLnBrk="0" fontAlgn="base" hangingPunct="0">
              <a:spcBef>
                <a:spcPct val="0"/>
              </a:spcBef>
              <a:spcAft>
                <a:spcPct val="0"/>
              </a:spcAft>
              <a:defRPr sz="2300">
                <a:solidFill>
                  <a:schemeClr val="tx1"/>
                </a:solidFill>
                <a:latin typeface="Times New Roman" pitchFamily="18" charset="0"/>
                <a:cs typeface="Times New Roman" pitchFamily="18" charset="0"/>
              </a:defRPr>
            </a:lvl7pPr>
            <a:lvl8pPr marL="3304728" indent="-220316" eaLnBrk="0" fontAlgn="base" hangingPunct="0">
              <a:spcBef>
                <a:spcPct val="0"/>
              </a:spcBef>
              <a:spcAft>
                <a:spcPct val="0"/>
              </a:spcAft>
              <a:defRPr sz="2300">
                <a:solidFill>
                  <a:schemeClr val="tx1"/>
                </a:solidFill>
                <a:latin typeface="Times New Roman" pitchFamily="18" charset="0"/>
                <a:cs typeface="Times New Roman" pitchFamily="18" charset="0"/>
              </a:defRPr>
            </a:lvl8pPr>
            <a:lvl9pPr marL="3745359" indent="-220316" eaLnBrk="0" fontAlgn="base" hangingPunct="0">
              <a:spcBef>
                <a:spcPct val="0"/>
              </a:spcBef>
              <a:spcAft>
                <a:spcPct val="0"/>
              </a:spcAft>
              <a:defRPr sz="2300">
                <a:solidFill>
                  <a:schemeClr val="tx1"/>
                </a:solidFill>
                <a:latin typeface="Times New Roman" pitchFamily="18" charset="0"/>
                <a:cs typeface="Times New Roman" pitchFamily="18" charset="0"/>
              </a:defRPr>
            </a:lvl9pPr>
          </a:lstStyle>
          <a:p>
            <a:pPr eaLnBrk="1" hangingPunct="1"/>
            <a:fld id="{B178A90F-38A9-4EEA-BFA8-6C2FBFFF3858}" type="slidenum">
              <a:rPr lang="en-US" sz="1200"/>
              <a:pPr eaLnBrk="1" hangingPunct="1"/>
              <a:t>81</a:t>
            </a:fld>
            <a:endParaRPr lang="en-US" sz="1200"/>
          </a:p>
        </p:txBody>
      </p:sp>
    </p:spTree>
    <p:extLst>
      <p:ext uri="{BB962C8B-B14F-4D97-AF65-F5344CB8AC3E}">
        <p14:creationId xmlns:p14="http://schemas.microsoft.com/office/powerpoint/2010/main" val="3944230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82</a:t>
            </a:fld>
            <a:endParaRPr lang="en-US"/>
          </a:p>
        </p:txBody>
      </p:sp>
    </p:spTree>
    <p:extLst>
      <p:ext uri="{BB962C8B-B14F-4D97-AF65-F5344CB8AC3E}">
        <p14:creationId xmlns:p14="http://schemas.microsoft.com/office/powerpoint/2010/main" val="26078322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83</a:t>
            </a:fld>
            <a:endParaRPr lang="en-US"/>
          </a:p>
        </p:txBody>
      </p:sp>
    </p:spTree>
    <p:extLst>
      <p:ext uri="{BB962C8B-B14F-4D97-AF65-F5344CB8AC3E}">
        <p14:creationId xmlns:p14="http://schemas.microsoft.com/office/powerpoint/2010/main" val="1736915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84</a:t>
            </a:fld>
            <a:endParaRPr lang="en-US"/>
          </a:p>
        </p:txBody>
      </p:sp>
    </p:spTree>
    <p:extLst>
      <p:ext uri="{BB962C8B-B14F-4D97-AF65-F5344CB8AC3E}">
        <p14:creationId xmlns:p14="http://schemas.microsoft.com/office/powerpoint/2010/main" val="16828539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85</a:t>
            </a:fld>
            <a:endParaRPr lang="en-US"/>
          </a:p>
        </p:txBody>
      </p:sp>
    </p:spTree>
    <p:extLst>
      <p:ext uri="{BB962C8B-B14F-4D97-AF65-F5344CB8AC3E}">
        <p14:creationId xmlns:p14="http://schemas.microsoft.com/office/powerpoint/2010/main" val="1615300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86</a:t>
            </a:fld>
            <a:endParaRPr lang="en-US"/>
          </a:p>
        </p:txBody>
      </p:sp>
    </p:spTree>
    <p:extLst>
      <p:ext uri="{BB962C8B-B14F-4D97-AF65-F5344CB8AC3E}">
        <p14:creationId xmlns:p14="http://schemas.microsoft.com/office/powerpoint/2010/main" val="422580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89</a:t>
            </a:fld>
            <a:endParaRPr lang="en-US"/>
          </a:p>
        </p:txBody>
      </p:sp>
    </p:spTree>
    <p:extLst>
      <p:ext uri="{BB962C8B-B14F-4D97-AF65-F5344CB8AC3E}">
        <p14:creationId xmlns:p14="http://schemas.microsoft.com/office/powerpoint/2010/main" val="84318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90</a:t>
            </a:fld>
            <a:endParaRPr lang="en-US"/>
          </a:p>
        </p:txBody>
      </p:sp>
    </p:spTree>
    <p:extLst>
      <p:ext uri="{BB962C8B-B14F-4D97-AF65-F5344CB8AC3E}">
        <p14:creationId xmlns:p14="http://schemas.microsoft.com/office/powerpoint/2010/main" val="3003692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9047863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92</a:t>
            </a:fld>
            <a:endParaRPr lang="en-US"/>
          </a:p>
        </p:txBody>
      </p:sp>
    </p:spTree>
    <p:extLst>
      <p:ext uri="{BB962C8B-B14F-4D97-AF65-F5344CB8AC3E}">
        <p14:creationId xmlns:p14="http://schemas.microsoft.com/office/powerpoint/2010/main" val="638802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93</a:t>
            </a:fld>
            <a:endParaRPr lang="en-US"/>
          </a:p>
        </p:txBody>
      </p:sp>
    </p:spTree>
    <p:extLst>
      <p:ext uri="{BB962C8B-B14F-4D97-AF65-F5344CB8AC3E}">
        <p14:creationId xmlns:p14="http://schemas.microsoft.com/office/powerpoint/2010/main" val="2796293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807822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759417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095970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833789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agner.org/optimize/optimizing_cpp.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0.png"/><Relationship Id="rId4" Type="http://schemas.openxmlformats.org/officeDocument/2006/relationships/image" Target="../media/image15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tackoverflow.com/questions/11227809/why-is-processing-a-sorted-array-faster-than-an-unsorted-arra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ozc8ceuw-GA" TargetMode="External"/><Relationship Id="rId2" Type="http://schemas.openxmlformats.org/officeDocument/2006/relationships/hyperlink" Target="https://www.youtube.com/watch?v=GG09xSZ32MU"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users.ece.utexas.edu/~adnan/vlsi-07/hofstee-cell.ppt" TargetMode="External"/><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chart" Target="../charts/chart1.xml"/><Relationship Id="rId4" Type="http://schemas.openxmlformats.org/officeDocument/2006/relationships/image" Target="../media/image8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icl.cs.utk.edu/hpcc/hpcc_results_lat_band.cgi?display=opt"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26</a:t>
            </a:r>
          </a:p>
          <a:p>
            <a:r>
              <a:rPr lang="en-US" dirty="0"/>
              <a:t>03/30/2020</a:t>
            </a:r>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Effect of Basic Optimizations</a:t>
            </a:r>
          </a:p>
        </p:txBody>
      </p:sp>
      <p:sp>
        <p:nvSpPr>
          <p:cNvPr id="6" name="Content Placeholder 5"/>
          <p:cNvSpPr>
            <a:spLocks noGrp="1"/>
          </p:cNvSpPr>
          <p:nvPr>
            <p:ph idx="1"/>
          </p:nvPr>
        </p:nvSpPr>
        <p:spPr>
          <a:xfrm>
            <a:off x="1920876" y="5934076"/>
            <a:ext cx="7896225" cy="542924"/>
          </a:xfrm>
        </p:spPr>
        <p:txBody>
          <a:bodyPr/>
          <a:lstStyle/>
          <a:p>
            <a:r>
              <a:rPr lang="en-US" dirty="0"/>
              <a:t>Eliminates overhead in loop &amp; can do prefetching</a:t>
            </a:r>
          </a:p>
        </p:txBody>
      </p:sp>
      <p:graphicFrame>
        <p:nvGraphicFramePr>
          <p:cNvPr id="5" name="Group 49"/>
          <p:cNvGraphicFramePr>
            <a:graphicFrameLocks noGrp="1"/>
          </p:cNvGraphicFramePr>
          <p:nvPr/>
        </p:nvGraphicFramePr>
        <p:xfrm>
          <a:off x="2473779" y="4127727"/>
          <a:ext cx="5935797" cy="1552575"/>
        </p:xfrm>
        <a:graphic>
          <a:graphicData uri="http://schemas.openxmlformats.org/drawingml/2006/table">
            <a:tbl>
              <a:tblPr/>
              <a:tblGrid>
                <a:gridCol w="1655221">
                  <a:extLst>
                    <a:ext uri="{9D8B030D-6E8A-4147-A177-3AD203B41FA5}">
                      <a16:colId xmlns:a16="http://schemas.microsoft.com/office/drawing/2014/main" val="20000"/>
                    </a:ext>
                  </a:extLst>
                </a:gridCol>
                <a:gridCol w="1070144">
                  <a:extLst>
                    <a:ext uri="{9D8B030D-6E8A-4147-A177-3AD203B41FA5}">
                      <a16:colId xmlns:a16="http://schemas.microsoft.com/office/drawing/2014/main" val="20001"/>
                    </a:ext>
                  </a:extLst>
                </a:gridCol>
                <a:gridCol w="1070144">
                  <a:extLst>
                    <a:ext uri="{9D8B030D-6E8A-4147-A177-3AD203B41FA5}">
                      <a16:colId xmlns:a16="http://schemas.microsoft.com/office/drawing/2014/main" val="20002"/>
                    </a:ext>
                  </a:extLst>
                </a:gridCol>
                <a:gridCol w="1070144">
                  <a:extLst>
                    <a:ext uri="{9D8B030D-6E8A-4147-A177-3AD203B41FA5}">
                      <a16:colId xmlns:a16="http://schemas.microsoft.com/office/drawing/2014/main" val="20003"/>
                    </a:ext>
                  </a:extLst>
                </a:gridCol>
                <a:gridCol w="1070144">
                  <a:extLst>
                    <a:ext uri="{9D8B030D-6E8A-4147-A177-3AD203B41FA5}">
                      <a16:colId xmlns:a16="http://schemas.microsoft.com/office/drawing/2014/main" val="20004"/>
                    </a:ext>
                  </a:extLst>
                </a:gridCol>
              </a:tblGrid>
              <a:tr h="3905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Helvetica"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Helvetica"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Helvetica"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70C0"/>
                          </a:solidFill>
                          <a:effectLst/>
                          <a:latin typeface="Helvetica"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70C0"/>
                          </a:solidFill>
                          <a:effectLst/>
                          <a:latin typeface="Helvetica"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Helvetica" pitchFamily="34" charset="0"/>
                        </a:rPr>
                        <a:t>mult</a:t>
                      </a:r>
                      <a:endParaRPr kumimoji="0" lang="en-US" sz="1800" b="1" i="0" u="none" strike="noStrike" cap="none" normalizeH="0" baseline="0" dirty="0">
                        <a:ln>
                          <a:noFill/>
                        </a:ln>
                        <a:solidFill>
                          <a:srgbClr val="0070C0"/>
                        </a:solidFill>
                        <a:effectLst/>
                        <a:latin typeface="Helvetica" pitchFamily="34" charset="0"/>
                      </a:endParaRP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70C0"/>
                          </a:solidFill>
                          <a:effectLst/>
                          <a:latin typeface="Helvetica"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Helvetica" pitchFamily="34" charset="0"/>
                        </a:rPr>
                        <a:t>mult</a:t>
                      </a:r>
                      <a:endParaRPr kumimoji="0" lang="en-US" sz="1800" b="1" i="0" u="none" strike="noStrike" cap="none" normalizeH="0" baseline="0" dirty="0">
                        <a:ln>
                          <a:noFill/>
                        </a:ln>
                        <a:solidFill>
                          <a:srgbClr val="0070C0"/>
                        </a:solidFill>
                        <a:effectLst/>
                        <a:latin typeface="Helvetica" pitchFamily="34" charset="0"/>
                      </a:endParaRP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Consolas" panose="020B0609020204030204" pitchFamily="49" charset="0"/>
                        </a:rPr>
                        <a:t>combin</a:t>
                      </a:r>
                      <a:r>
                        <a:rPr kumimoji="0" lang="en-US" sz="1600" b="1" i="0" u="none" strike="noStrike" kern="1200" cap="none" normalizeH="0" baseline="0" dirty="0">
                          <a:ln>
                            <a:noFill/>
                          </a:ln>
                          <a:solidFill>
                            <a:schemeClr val="tx1"/>
                          </a:solidFill>
                          <a:effectLst/>
                          <a:latin typeface="Consolas" panose="020B0609020204030204" pitchFamily="49" charset="0"/>
                          <a:ea typeface="+mn-ea"/>
                          <a:cs typeface="+mn-cs"/>
                        </a:rPr>
                        <a:t>e1 –O1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10.12</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10.12</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10.17</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11.14</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1.27</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5.01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E33724EC-2AF6-48EE-B117-536AE982AC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091E10D-F2F8-4BCD-A27E-0483DE89B77E}"/>
                  </a:ext>
                </a:extLst>
              </p:cNvPr>
              <p:cNvSpPr/>
              <p:nvPr/>
            </p:nvSpPr>
            <p:spPr>
              <a:xfrm>
                <a:off x="40810" y="6586954"/>
                <a:ext cx="1063112" cy="230832"/>
              </a:xfrm>
              <a:prstGeom prst="rect">
                <a:avLst/>
              </a:prstGeom>
            </p:spPr>
            <p:txBody>
              <a:bodyPr wrap="none">
                <a:spAutoFit/>
              </a:bodyPr>
              <a:lstStyle/>
              <a:p>
                <a:r>
                  <a:rPr lang="en-US" sz="900" dirty="0"/>
                  <a:t>[15-213 @ CMU]</a:t>
                </a:r>
                <a14:m>
                  <m:oMath xmlns:m="http://schemas.openxmlformats.org/officeDocument/2006/math">
                    <m:r>
                      <a:rPr lang="en-US" sz="900" i="1">
                        <a:latin typeface="Cambria Math" panose="02040503050406030204" pitchFamily="18" charset="0"/>
                      </a:rPr>
                      <m:t>→</m:t>
                    </m:r>
                  </m:oMath>
                </a14:m>
                <a:endParaRPr lang="en-US" sz="900" dirty="0"/>
              </a:p>
            </p:txBody>
          </p:sp>
        </mc:Choice>
        <mc:Fallback xmlns="">
          <p:sp>
            <p:nvSpPr>
              <p:cNvPr id="7" name="Rectangle 6">
                <a:extLst>
                  <a:ext uri="{FF2B5EF4-FFF2-40B4-BE49-F238E27FC236}">
                    <a16:creationId xmlns:a16="http://schemas.microsoft.com/office/drawing/2014/main" id="{5091E10D-F2F8-4BCD-A27E-0483DE89B77E}"/>
                  </a:ext>
                </a:extLst>
              </p:cNvPr>
              <p:cNvSpPr>
                <a:spLocks noRot="1" noChangeAspect="1" noMove="1" noResize="1" noEditPoints="1" noAdjustHandles="1" noChangeArrowheads="1" noChangeShapeType="1" noTextEdit="1"/>
              </p:cNvSpPr>
              <p:nvPr/>
            </p:nvSpPr>
            <p:spPr>
              <a:xfrm>
                <a:off x="40810" y="6586954"/>
                <a:ext cx="1063112" cy="230832"/>
              </a:xfrm>
              <a:prstGeom prst="rect">
                <a:avLst/>
              </a:prstGeom>
              <a:blipFill>
                <a:blip r:embed="rId3"/>
                <a:stretch>
                  <a:fillRect b="-1351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E437CC4-ECE9-4A12-B40D-189602439E55}"/>
              </a:ext>
            </a:extLst>
          </p:cNvPr>
          <p:cNvSpPr/>
          <p:nvPr/>
        </p:nvSpPr>
        <p:spPr>
          <a:xfrm>
            <a:off x="2563447" y="1321398"/>
            <a:ext cx="6096000" cy="230832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combine4(</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temp = </a:t>
            </a:r>
            <a:r>
              <a:rPr lang="en-US" b="1" dirty="0">
                <a:solidFill>
                  <a:srgbClr val="0070C0"/>
                </a:solidFill>
                <a:latin typeface="Consolas" panose="020B0609020204030204" pitchFamily="49" charset="0"/>
              </a:rPr>
              <a:t>IDENT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 = 0; i &lt; length; i++)</a:t>
            </a:r>
          </a:p>
          <a:p>
            <a:r>
              <a:rPr lang="da-DK" dirty="0">
                <a:solidFill>
                  <a:srgbClr val="000000"/>
                </a:solidFill>
                <a:latin typeface="Consolas" panose="020B0609020204030204" pitchFamily="49" charset="0"/>
              </a:rPr>
              <a:t>        temp = temp </a:t>
            </a:r>
            <a:r>
              <a:rPr lang="da-DK" b="1" dirty="0">
                <a:solidFill>
                  <a:srgbClr val="C00000"/>
                </a:solidFill>
                <a:latin typeface="Consolas" panose="020B0609020204030204" pitchFamily="49" charset="0"/>
              </a:rPr>
              <a:t>OP</a:t>
            </a:r>
            <a:r>
              <a:rPr lang="da-DK" dirty="0">
                <a:solidFill>
                  <a:srgbClr val="000000"/>
                </a:solidFill>
                <a:latin typeface="Consolas" panose="020B0609020204030204" pitchFamily="49" charset="0"/>
              </a:rPr>
              <a:t> d[i];</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temp;</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5346566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Opportunities for Efficiency Gains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11</a:t>
            </a:fld>
            <a:endParaRPr lang="en-US" altLang="en-US"/>
          </a:p>
        </p:txBody>
      </p:sp>
      <p:sp>
        <p:nvSpPr>
          <p:cNvPr id="6" name="Rectangle 5"/>
          <p:cNvSpPr/>
          <p:nvPr/>
        </p:nvSpPr>
        <p:spPr>
          <a:xfrm>
            <a:off x="1725561" y="4952018"/>
            <a:ext cx="2393412" cy="307777"/>
          </a:xfrm>
          <a:prstGeom prst="rect">
            <a:avLst/>
          </a:prstGeom>
        </p:spPr>
        <p:txBody>
          <a:bodyPr wrap="none">
            <a:spAutoFit/>
          </a:bodyPr>
          <a:lstStyle/>
          <a:p>
            <a:pPr defTabSz="457200"/>
            <a:r>
              <a:rPr lang="en-US" sz="1400" dirty="0">
                <a:solidFill>
                  <a:srgbClr val="000000"/>
                </a:solidFill>
                <a:latin typeface="Corbel"/>
              </a:rPr>
              <a:t>We have little to no control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sp>
        <p:nvSpPr>
          <p:cNvPr id="8" name="Rectangle 7"/>
          <p:cNvSpPr/>
          <p:nvPr/>
        </p:nvSpPr>
        <p:spPr>
          <a:xfrm>
            <a:off x="2197508" y="4411580"/>
            <a:ext cx="1902893" cy="307777"/>
          </a:xfrm>
          <a:prstGeom prst="rect">
            <a:avLst/>
          </a:prstGeom>
        </p:spPr>
        <p:txBody>
          <a:bodyPr wrap="none">
            <a:spAutoFit/>
          </a:bodyPr>
          <a:lstStyle/>
          <a:p>
            <a:pPr defTabSz="457200"/>
            <a:r>
              <a:rPr lang="en-US" sz="1400" dirty="0">
                <a:solidFill>
                  <a:srgbClr val="000000"/>
                </a:solidFill>
                <a:latin typeface="Corbel"/>
              </a:rPr>
              <a:t>We have full control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grpSp>
        <p:nvGrpSpPr>
          <p:cNvPr id="2" name="Group 1"/>
          <p:cNvGrpSpPr/>
          <p:nvPr/>
        </p:nvGrpSpPr>
        <p:grpSpPr>
          <a:xfrm>
            <a:off x="2105602" y="1797516"/>
            <a:ext cx="8141578" cy="2117816"/>
            <a:chOff x="761998" y="2361167"/>
            <a:chExt cx="8141578" cy="2117816"/>
          </a:xfrm>
        </p:grpSpPr>
        <p:sp>
          <p:nvSpPr>
            <p:cNvPr id="10" name="Flowchart: Process 9"/>
            <p:cNvSpPr/>
            <p:nvPr/>
          </p:nvSpPr>
          <p:spPr>
            <a:xfrm>
              <a:off x="761999" y="4182188"/>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Superscalar</a:t>
              </a:r>
            </a:p>
          </p:txBody>
        </p:sp>
        <p:sp>
          <p:nvSpPr>
            <p:cNvPr id="11" name="Flowchart: Process 10"/>
            <p:cNvSpPr/>
            <p:nvPr/>
          </p:nvSpPr>
          <p:spPr>
            <a:xfrm>
              <a:off x="2882391" y="4180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Non-sequence instructions sharing functional units</a:t>
              </a:r>
            </a:p>
          </p:txBody>
        </p:sp>
        <p:sp>
          <p:nvSpPr>
            <p:cNvPr id="12" name="Flowchart: Process 11"/>
            <p:cNvSpPr/>
            <p:nvPr/>
          </p:nvSpPr>
          <p:spPr>
            <a:xfrm>
              <a:off x="2687965" y="4182188"/>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3" name="Flowchart: Process 12"/>
            <p:cNvSpPr/>
            <p:nvPr/>
          </p:nvSpPr>
          <p:spPr>
            <a:xfrm>
              <a:off x="761999" y="3879720"/>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Pipelining</a:t>
              </a:r>
            </a:p>
          </p:txBody>
        </p:sp>
        <p:sp>
          <p:nvSpPr>
            <p:cNvPr id="14" name="Flowchart: Process 13"/>
            <p:cNvSpPr/>
            <p:nvPr/>
          </p:nvSpPr>
          <p:spPr>
            <a:xfrm>
              <a:off x="2882391" y="3879720"/>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Sequence of instruction sharing functional units  </a:t>
              </a:r>
            </a:p>
          </p:txBody>
        </p:sp>
        <p:sp>
          <p:nvSpPr>
            <p:cNvPr id="15" name="Flowchart: Process 14"/>
            <p:cNvSpPr/>
            <p:nvPr/>
          </p:nvSpPr>
          <p:spPr>
            <a:xfrm>
              <a:off x="2687965" y="3879720"/>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6" name="Flowchart: Process 15"/>
            <p:cNvSpPr/>
            <p:nvPr/>
          </p:nvSpPr>
          <p:spPr>
            <a:xfrm>
              <a:off x="761999" y="3575343"/>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Vectorization</a:t>
              </a:r>
            </a:p>
          </p:txBody>
        </p:sp>
        <p:sp>
          <p:nvSpPr>
            <p:cNvPr id="17" name="Flowchart: Process 16"/>
            <p:cNvSpPr/>
            <p:nvPr/>
          </p:nvSpPr>
          <p:spPr>
            <a:xfrm>
              <a:off x="2882391" y="3575343"/>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Higher operation throughput via special/fat registers</a:t>
              </a:r>
            </a:p>
          </p:txBody>
        </p:sp>
        <p:sp>
          <p:nvSpPr>
            <p:cNvPr id="18" name="Flowchart: Process 17"/>
            <p:cNvSpPr/>
            <p:nvPr/>
          </p:nvSpPr>
          <p:spPr>
            <a:xfrm>
              <a:off x="2687965" y="3575343"/>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9" name="Flowchart: Process 18"/>
            <p:cNvSpPr/>
            <p:nvPr/>
          </p:nvSpPr>
          <p:spPr>
            <a:xfrm>
              <a:off x="761999" y="3270966"/>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Multi-Core Processor</a:t>
              </a:r>
            </a:p>
          </p:txBody>
        </p:sp>
        <p:sp>
          <p:nvSpPr>
            <p:cNvPr id="20" name="Flowchart: Process 19"/>
            <p:cNvSpPr/>
            <p:nvPr/>
          </p:nvSpPr>
          <p:spPr>
            <a:xfrm>
              <a:off x="2882391" y="3270966"/>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Communication through shared caches and main mem.</a:t>
              </a:r>
            </a:p>
          </p:txBody>
        </p:sp>
        <p:sp>
          <p:nvSpPr>
            <p:cNvPr id="21" name="Flowchart: Process 20"/>
            <p:cNvSpPr/>
            <p:nvPr/>
          </p:nvSpPr>
          <p:spPr>
            <a:xfrm>
              <a:off x="2687965" y="3270966"/>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2" name="Flowchart: Process 21"/>
            <p:cNvSpPr/>
            <p:nvPr/>
          </p:nvSpPr>
          <p:spPr>
            <a:xfrm>
              <a:off x="761999" y="2972891"/>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Acceleration (GPU/Phi)</a:t>
              </a:r>
            </a:p>
          </p:txBody>
        </p:sp>
        <p:sp>
          <p:nvSpPr>
            <p:cNvPr id="23" name="Flowchart: Process 22"/>
            <p:cNvSpPr/>
            <p:nvPr/>
          </p:nvSpPr>
          <p:spPr>
            <a:xfrm>
              <a:off x="2882391" y="2972891"/>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Compute devices accelerating parallel computation on one node</a:t>
              </a:r>
            </a:p>
          </p:txBody>
        </p:sp>
        <p:sp>
          <p:nvSpPr>
            <p:cNvPr id="24" name="Flowchart: Process 23"/>
            <p:cNvSpPr/>
            <p:nvPr/>
          </p:nvSpPr>
          <p:spPr>
            <a:xfrm>
              <a:off x="2687965" y="2972891"/>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5" name="Flowchart: Process 24"/>
            <p:cNvSpPr/>
            <p:nvPr/>
          </p:nvSpPr>
          <p:spPr>
            <a:xfrm>
              <a:off x="761999" y="2667602"/>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Multi-Socket Node</a:t>
              </a:r>
            </a:p>
          </p:txBody>
        </p:sp>
        <p:sp>
          <p:nvSpPr>
            <p:cNvPr id="26" name="Flowchart: Process 25"/>
            <p:cNvSpPr/>
            <p:nvPr/>
          </p:nvSpPr>
          <p:spPr>
            <a:xfrm>
              <a:off x="2882391" y="2668882"/>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Group of CPUs on the same node, talk through main mem.</a:t>
              </a:r>
            </a:p>
          </p:txBody>
        </p:sp>
        <p:sp>
          <p:nvSpPr>
            <p:cNvPr id="27" name="Flowchart: Process 26"/>
            <p:cNvSpPr/>
            <p:nvPr/>
          </p:nvSpPr>
          <p:spPr>
            <a:xfrm>
              <a:off x="2687965" y="2668882"/>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8" name="Flowchart: Process 27"/>
            <p:cNvSpPr/>
            <p:nvPr/>
          </p:nvSpPr>
          <p:spPr>
            <a:xfrm>
              <a:off x="761998" y="2362447"/>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Cluster (distributed mem.)</a:t>
              </a:r>
            </a:p>
          </p:txBody>
        </p:sp>
        <p:sp>
          <p:nvSpPr>
            <p:cNvPr id="29" name="Flowchart: Process 28"/>
            <p:cNvSpPr/>
            <p:nvPr/>
          </p:nvSpPr>
          <p:spPr>
            <a:xfrm>
              <a:off x="2882391" y="2362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Group of nodes communicate through fast interconnect</a:t>
              </a:r>
            </a:p>
          </p:txBody>
        </p:sp>
        <p:sp>
          <p:nvSpPr>
            <p:cNvPr id="30" name="Flowchart: Process 29"/>
            <p:cNvSpPr/>
            <p:nvPr/>
          </p:nvSpPr>
          <p:spPr>
            <a:xfrm>
              <a:off x="2687965" y="2362447"/>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grpSp>
          <p:nvGrpSpPr>
            <p:cNvPr id="45" name="Group 44"/>
            <p:cNvGrpSpPr/>
            <p:nvPr/>
          </p:nvGrpSpPr>
          <p:grpSpPr>
            <a:xfrm>
              <a:off x="7105650" y="2361167"/>
              <a:ext cx="1797926" cy="2117815"/>
              <a:chOff x="7314324" y="2227101"/>
              <a:chExt cx="1797926" cy="2117815"/>
            </a:xfrm>
          </p:grpSpPr>
          <p:sp>
            <p:nvSpPr>
              <p:cNvPr id="38" name="Flowchart: Process 37"/>
              <p:cNvSpPr/>
              <p:nvPr/>
            </p:nvSpPr>
            <p:spPr>
              <a:xfrm>
                <a:off x="7314325" y="222710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MPI, Charm++, Chapel</a:t>
                </a:r>
              </a:p>
            </p:txBody>
          </p:sp>
          <p:sp>
            <p:nvSpPr>
              <p:cNvPr id="39" name="Flowchart: Process 38"/>
              <p:cNvSpPr/>
              <p:nvPr/>
            </p:nvSpPr>
            <p:spPr>
              <a:xfrm>
                <a:off x="7314325" y="2533168"/>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OpenMP, MPI</a:t>
                </a:r>
              </a:p>
            </p:txBody>
          </p:sp>
          <p:sp>
            <p:nvSpPr>
              <p:cNvPr id="40" name="Flowchart: Process 39"/>
              <p:cNvSpPr/>
              <p:nvPr/>
            </p:nvSpPr>
            <p:spPr>
              <a:xfrm>
                <a:off x="7314325" y="2839470"/>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CUDA, </a:t>
                </a:r>
                <a:r>
                  <a:rPr lang="en-US" sz="1200" kern="0" dirty="0" err="1">
                    <a:solidFill>
                      <a:srgbClr val="FFFFFF"/>
                    </a:solidFill>
                    <a:latin typeface="Corbel"/>
                  </a:rPr>
                  <a:t>OpenCL</a:t>
                </a:r>
                <a:r>
                  <a:rPr lang="en-US" sz="1200" kern="0" dirty="0">
                    <a:solidFill>
                      <a:srgbClr val="FFFFFF"/>
                    </a:solidFill>
                    <a:latin typeface="Corbel"/>
                  </a:rPr>
                  <a:t>, OpenMP</a:t>
                </a:r>
              </a:p>
            </p:txBody>
          </p:sp>
          <p:sp>
            <p:nvSpPr>
              <p:cNvPr id="41" name="Flowchart: Process 40"/>
              <p:cNvSpPr/>
              <p:nvPr/>
            </p:nvSpPr>
            <p:spPr>
              <a:xfrm>
                <a:off x="7314325" y="3143132"/>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OpenMP, TBB, </a:t>
                </a:r>
                <a:r>
                  <a:rPr lang="en-US" sz="1200" kern="0" dirty="0" err="1">
                    <a:solidFill>
                      <a:srgbClr val="FFFFFF"/>
                    </a:solidFill>
                    <a:latin typeface="Corbel"/>
                  </a:rPr>
                  <a:t>pthreads</a:t>
                </a:r>
                <a:endParaRPr lang="en-US" sz="1200" kern="0" dirty="0">
                  <a:solidFill>
                    <a:srgbClr val="FFFFFF"/>
                  </a:solidFill>
                  <a:latin typeface="Corbel"/>
                </a:endParaRPr>
              </a:p>
            </p:txBody>
          </p:sp>
          <p:sp>
            <p:nvSpPr>
              <p:cNvPr id="42" name="Flowchart: Process 41"/>
              <p:cNvSpPr/>
              <p:nvPr/>
            </p:nvSpPr>
            <p:spPr>
              <a:xfrm>
                <a:off x="7314325" y="3439997"/>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AVX, SSE</a:t>
                </a:r>
              </a:p>
            </p:txBody>
          </p:sp>
          <p:sp>
            <p:nvSpPr>
              <p:cNvPr id="43" name="Flowchart: Process 42"/>
              <p:cNvSpPr/>
              <p:nvPr/>
            </p:nvSpPr>
            <p:spPr>
              <a:xfrm>
                <a:off x="7314325" y="3738906"/>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Assembly</a:t>
                </a:r>
              </a:p>
            </p:txBody>
          </p:sp>
          <p:sp>
            <p:nvSpPr>
              <p:cNvPr id="44" name="Flowchart: Process 43"/>
              <p:cNvSpPr/>
              <p:nvPr/>
            </p:nvSpPr>
            <p:spPr>
              <a:xfrm>
                <a:off x="7314324" y="404812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Assembly</a:t>
                </a:r>
              </a:p>
            </p:txBody>
          </p:sp>
        </p:grpSp>
      </p:grpSp>
      <p:sp>
        <p:nvSpPr>
          <p:cNvPr id="32" name="Rectangle 31">
            <a:extLst>
              <a:ext uri="{FF2B5EF4-FFF2-40B4-BE49-F238E27FC236}">
                <a16:creationId xmlns:a16="http://schemas.microsoft.com/office/drawing/2014/main" id="{69929486-C9E7-47AA-8CCD-60079987887F}"/>
              </a:ext>
            </a:extLst>
          </p:cNvPr>
          <p:cNvSpPr/>
          <p:nvPr/>
        </p:nvSpPr>
        <p:spPr>
          <a:xfrm>
            <a:off x="2455606" y="5013252"/>
            <a:ext cx="383458" cy="2217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A0A4413-FE1C-4722-9053-827098CFE1FD}"/>
              </a:ext>
            </a:extLst>
          </p:cNvPr>
          <p:cNvSpPr/>
          <p:nvPr/>
        </p:nvSpPr>
        <p:spPr>
          <a:xfrm flipH="1" flipV="1">
            <a:off x="2433483" y="5234971"/>
            <a:ext cx="427704" cy="3404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4D37B63-486E-43C8-93DE-8E6CC35AFC0D}"/>
              </a:ext>
            </a:extLst>
          </p:cNvPr>
          <p:cNvSpPr/>
          <p:nvPr/>
        </p:nvSpPr>
        <p:spPr>
          <a:xfrm>
            <a:off x="2426460" y="5547621"/>
            <a:ext cx="2083840" cy="276999"/>
          </a:xfrm>
          <a:prstGeom prst="rect">
            <a:avLst/>
          </a:prstGeom>
        </p:spPr>
        <p:txBody>
          <a:bodyPr wrap="none">
            <a:spAutoFit/>
          </a:bodyPr>
          <a:lstStyle/>
          <a:p>
            <a:r>
              <a:rPr lang="en-US" sz="1200" dirty="0">
                <a:solidFill>
                  <a:srgbClr val="C00000"/>
                </a:solidFill>
              </a:rPr>
              <a:t>Little, but might pack a punch!</a:t>
            </a:r>
          </a:p>
        </p:txBody>
      </p:sp>
      <p:sp>
        <p:nvSpPr>
          <p:cNvPr id="46" name="Flowchart: Process 45">
            <a:extLst>
              <a:ext uri="{FF2B5EF4-FFF2-40B4-BE49-F238E27FC236}">
                <a16:creationId xmlns:a16="http://schemas.microsoft.com/office/drawing/2014/main" id="{CCA57125-BD8E-4786-A3EC-CF84C6ED422C}"/>
              </a:ext>
            </a:extLst>
          </p:cNvPr>
          <p:cNvSpPr/>
          <p:nvPr/>
        </p:nvSpPr>
        <p:spPr>
          <a:xfrm>
            <a:off x="4027785" y="4975713"/>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50" name="Flowchart: Process 49">
            <a:extLst>
              <a:ext uri="{FF2B5EF4-FFF2-40B4-BE49-F238E27FC236}">
                <a16:creationId xmlns:a16="http://schemas.microsoft.com/office/drawing/2014/main" id="{B49BAC3D-DC63-4BDF-A1EB-18755368980C}"/>
              </a:ext>
            </a:extLst>
          </p:cNvPr>
          <p:cNvSpPr/>
          <p:nvPr/>
        </p:nvSpPr>
        <p:spPr>
          <a:xfrm>
            <a:off x="4027785" y="4416071"/>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Tree>
    <p:extLst>
      <p:ext uri="{BB962C8B-B14F-4D97-AF65-F5344CB8AC3E}">
        <p14:creationId xmlns:p14="http://schemas.microsoft.com/office/powerpoint/2010/main" val="34814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[Next thing to consider:]</a:t>
            </a:r>
            <a:r>
              <a:rPr lang="en-US" dirty="0"/>
              <a:t> Exploiting Instruction-Level Parallelism</a:t>
            </a:r>
          </a:p>
        </p:txBody>
      </p:sp>
      <p:sp>
        <p:nvSpPr>
          <p:cNvPr id="3" name="Content Placeholder 2"/>
          <p:cNvSpPr>
            <a:spLocks noGrp="1"/>
          </p:cNvSpPr>
          <p:nvPr>
            <p:ph idx="1"/>
          </p:nvPr>
        </p:nvSpPr>
        <p:spPr/>
        <p:txBody>
          <a:bodyPr/>
          <a:lstStyle/>
          <a:p>
            <a:pPr lvl="1"/>
            <a:endParaRPr lang="en-US" dirty="0"/>
          </a:p>
          <a:p>
            <a:endParaRPr lang="en-US" dirty="0"/>
          </a:p>
          <a:p>
            <a:r>
              <a:rPr lang="en-US" dirty="0"/>
              <a:t>Simple ILP-targeted transformations can yield good performance improvements</a:t>
            </a:r>
          </a:p>
          <a:p>
            <a:pPr lvl="1"/>
            <a:r>
              <a:rPr lang="en-US" dirty="0"/>
              <a:t>Compilers often cannot make these transformations since they don’t know if it’s safe to do so or not</a:t>
            </a:r>
          </a:p>
          <a:p>
            <a:endParaRPr lang="en-US" dirty="0"/>
          </a:p>
          <a:p>
            <a:endParaRPr lang="en-US" dirty="0"/>
          </a:p>
          <a:p>
            <a:r>
              <a:rPr lang="en-US" dirty="0"/>
              <a:t>ILP </a:t>
            </a:r>
          </a:p>
          <a:p>
            <a:pPr lvl="1"/>
            <a:r>
              <a:rPr lang="en-US" dirty="0"/>
              <a:t>Hardware can execute multiple instructions in parallel</a:t>
            </a:r>
          </a:p>
          <a:p>
            <a:pPr lvl="1"/>
            <a:r>
              <a:rPr lang="en-US" dirty="0"/>
              <a:t>Performance limited by ILP </a:t>
            </a:r>
            <a:r>
              <a:rPr lang="en-US" dirty="0">
                <a:solidFill>
                  <a:srgbClr val="00B050"/>
                </a:solidFill>
              </a:rPr>
              <a:t>hazards</a:t>
            </a:r>
          </a:p>
          <a:p>
            <a:endParaRPr lang="en-US" dirty="0"/>
          </a:p>
          <a:p>
            <a:endParaRPr lang="en-US" dirty="0"/>
          </a:p>
        </p:txBody>
      </p:sp>
      <p:sp>
        <p:nvSpPr>
          <p:cNvPr id="4" name="Slide Number Placeholder 3">
            <a:extLst>
              <a:ext uri="{FF2B5EF4-FFF2-40B4-BE49-F238E27FC236}">
                <a16:creationId xmlns:a16="http://schemas.microsoft.com/office/drawing/2014/main" id="{D47DE50B-9475-46F8-84A7-5C27A4DCA0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511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5400-FBC1-4B40-B60C-3093A044042F}"/>
              </a:ext>
            </a:extLst>
          </p:cNvPr>
          <p:cNvSpPr>
            <a:spLocks noGrp="1"/>
          </p:cNvSpPr>
          <p:nvPr>
            <p:ph type="title"/>
          </p:nvPr>
        </p:nvSpPr>
        <p:spPr/>
        <p:txBody>
          <a:bodyPr/>
          <a:lstStyle/>
          <a:p>
            <a:r>
              <a:rPr lang="en-US" dirty="0"/>
              <a:t>Curbing our enthusiasm, ILP hazards</a:t>
            </a:r>
          </a:p>
        </p:txBody>
      </p:sp>
      <p:sp>
        <p:nvSpPr>
          <p:cNvPr id="6" name="Content Placeholder 5">
            <a:extLst>
              <a:ext uri="{FF2B5EF4-FFF2-40B4-BE49-F238E27FC236}">
                <a16:creationId xmlns:a16="http://schemas.microsoft.com/office/drawing/2014/main" id="{A137653C-ACDE-4890-B74F-B70E02F88793}"/>
              </a:ext>
            </a:extLst>
          </p:cNvPr>
          <p:cNvSpPr>
            <a:spLocks noGrp="1"/>
          </p:cNvSpPr>
          <p:nvPr>
            <p:ph idx="1"/>
          </p:nvPr>
        </p:nvSpPr>
        <p:spPr/>
        <p:txBody>
          <a:bodyPr/>
          <a:lstStyle/>
          <a:p>
            <a:pPr lvl="1"/>
            <a:endParaRPr lang="en-US" dirty="0"/>
          </a:p>
          <a:p>
            <a:r>
              <a:rPr lang="en-US" dirty="0"/>
              <a:t>Structural hazards</a:t>
            </a:r>
          </a:p>
          <a:p>
            <a:pPr lvl="1"/>
            <a:r>
              <a:rPr lang="en-US" dirty="0"/>
              <a:t>The scheduler: “Unfortunately, there aren’t enough hammers in this plant”</a:t>
            </a:r>
          </a:p>
          <a:p>
            <a:endParaRPr lang="en-US" dirty="0"/>
          </a:p>
          <a:p>
            <a:endParaRPr lang="en-US" dirty="0"/>
          </a:p>
          <a:p>
            <a:r>
              <a:rPr lang="en-US" dirty="0"/>
              <a:t>Data dependency hazards</a:t>
            </a:r>
          </a:p>
          <a:p>
            <a:pPr lvl="1"/>
            <a:r>
              <a:rPr lang="en-US" dirty="0"/>
              <a:t>The scheduler: “This next instruction depends on the outcome of the instruction right ahead of it”</a:t>
            </a:r>
          </a:p>
          <a:p>
            <a:endParaRPr lang="en-US" dirty="0"/>
          </a:p>
          <a:p>
            <a:endParaRPr lang="en-US" dirty="0"/>
          </a:p>
          <a:p>
            <a:r>
              <a:rPr lang="en-US" dirty="0"/>
              <a:t>Control hazards</a:t>
            </a:r>
          </a:p>
          <a:p>
            <a:pPr lvl="1"/>
            <a:r>
              <a:rPr lang="en-US" dirty="0"/>
              <a:t>The scheduler: “I’m not sure what is supposed to happen next”</a:t>
            </a:r>
          </a:p>
          <a:p>
            <a:endParaRPr lang="en-US" dirty="0"/>
          </a:p>
        </p:txBody>
      </p:sp>
      <p:sp>
        <p:nvSpPr>
          <p:cNvPr id="4" name="Slide Number Placeholder 3">
            <a:extLst>
              <a:ext uri="{FF2B5EF4-FFF2-40B4-BE49-F238E27FC236}">
                <a16:creationId xmlns:a16="http://schemas.microsoft.com/office/drawing/2014/main" id="{B6C81443-35BB-4DFE-B780-65209B8C6D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13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pPr eaLnBrk="1" hangingPunct="1">
              <a:defRPr/>
            </a:pPr>
            <a:r>
              <a:rPr lang="en-US" dirty="0"/>
              <a:t>Modern CPU Design </a:t>
            </a:r>
            <a:r>
              <a:rPr lang="en-US" sz="2400" dirty="0"/>
              <a:t>[old slide]</a:t>
            </a:r>
            <a:endParaRPr lang="en-US" dirty="0"/>
          </a:p>
        </p:txBody>
      </p:sp>
      <p:sp>
        <p:nvSpPr>
          <p:cNvPr id="3" name="Slide Number Placeholder 2">
            <a:extLst>
              <a:ext uri="{FF2B5EF4-FFF2-40B4-BE49-F238E27FC236}">
                <a16:creationId xmlns:a16="http://schemas.microsoft.com/office/drawing/2014/main" id="{C21471B0-A37C-4869-8026-373D0238D7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5B74346-E0E5-4C22-B52B-56934DC6D149}"/>
                  </a:ext>
                </a:extLst>
              </p:cNvPr>
              <p:cNvSpPr>
                <a:spLocks noGrp="1"/>
              </p:cNvSpPr>
              <p:nvPr>
                <p:ph type="body" sz="quarter" idx="13"/>
              </p:nvPr>
            </p:nvSpPr>
            <p:spPr/>
            <p:txBody>
              <a:bodyPr/>
              <a:lstStyle/>
              <a:p>
                <a:r>
                  <a:rPr lang="en-US" sz="800" dirty="0"/>
                  <a:t>[15-213 @ CMU]</a:t>
                </a:r>
                <a14:m>
                  <m:oMath xmlns:m="http://schemas.openxmlformats.org/officeDocument/2006/math">
                    <m:r>
                      <a:rPr lang="en-US" sz="800" i="1">
                        <a:latin typeface="Cambria Math" panose="02040503050406030204" pitchFamily="18" charset="0"/>
                      </a:rPr>
                      <m:t>→</m:t>
                    </m:r>
                  </m:oMath>
                </a14:m>
                <a:endParaRPr lang="en-US" sz="800" dirty="0"/>
              </a:p>
            </p:txBody>
          </p:sp>
        </mc:Choice>
        <mc:Fallback xmlns="">
          <p:sp>
            <p:nvSpPr>
              <p:cNvPr id="5" name="Text Placeholder 4">
                <a:extLst>
                  <a:ext uri="{FF2B5EF4-FFF2-40B4-BE49-F238E27FC236}">
                    <a16:creationId xmlns:a16="http://schemas.microsoft.com/office/drawing/2014/main" id="{75B74346-E0E5-4C22-B52B-56934DC6D14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8824"/>
                </a:stretch>
              </a:blipFill>
            </p:spPr>
            <p:txBody>
              <a:bodyPr/>
              <a:lstStyle/>
              <a:p>
                <a:r>
                  <a:rPr lang="en-US">
                    <a:noFill/>
                  </a:rPr>
                  <a:t> </a:t>
                </a:r>
              </a:p>
            </p:txBody>
          </p:sp>
        </mc:Fallback>
      </mc:AlternateContent>
      <p:sp>
        <p:nvSpPr>
          <p:cNvPr id="421891" name="Rectangle 3"/>
          <p:cNvSpPr>
            <a:spLocks noChangeArrowheads="1"/>
          </p:cNvSpPr>
          <p:nvPr/>
        </p:nvSpPr>
        <p:spPr bwMode="auto">
          <a:xfrm>
            <a:off x="3066041" y="3505200"/>
            <a:ext cx="6510337" cy="3048000"/>
          </a:xfrm>
          <a:prstGeom prst="rect">
            <a:avLst/>
          </a:prstGeom>
          <a:solidFill>
            <a:schemeClr val="bg1">
              <a:lumMod val="95000"/>
            </a:schemeClr>
          </a:solidFill>
          <a:ln w="19050">
            <a:solidFill>
              <a:schemeClr val="tx1"/>
            </a:solidFill>
            <a:miter lim="800000"/>
            <a:headEnd/>
            <a:tailEnd/>
          </a:ln>
          <a:effectLst/>
        </p:spPr>
        <p:txBody>
          <a:bodyPr wrap="none" anchor="b" anchorCtr="0"/>
          <a:lstStyle/>
          <a:p>
            <a:pPr eaLnBrk="1" hangingPunct="1">
              <a:lnSpc>
                <a:spcPct val="100000"/>
              </a:lnSpc>
              <a:defRPr/>
            </a:pPr>
            <a:r>
              <a:rPr lang="en-US" i="1" dirty="0">
                <a:solidFill>
                  <a:schemeClr val="tx1">
                    <a:lumMod val="50000"/>
                    <a:lumOff val="50000"/>
                  </a:schemeClr>
                </a:solidFill>
                <a:latin typeface="Calibri" pitchFamily="34" charset="0"/>
              </a:rPr>
              <a:t>Execution</a:t>
            </a:r>
          </a:p>
        </p:txBody>
      </p:sp>
      <p:sp>
        <p:nvSpPr>
          <p:cNvPr id="11268" name="Rectangle 4"/>
          <p:cNvSpPr>
            <a:spLocks noChangeArrowheads="1"/>
          </p:cNvSpPr>
          <p:nvPr/>
        </p:nvSpPr>
        <p:spPr bwMode="auto">
          <a:xfrm>
            <a:off x="3581400" y="3900160"/>
            <a:ext cx="5706052" cy="762000"/>
          </a:xfrm>
          <a:prstGeom prst="rect">
            <a:avLst/>
          </a:prstGeom>
          <a:solidFill>
            <a:schemeClr val="bg1">
              <a:lumMod val="75000"/>
            </a:schemeClr>
          </a:solidFill>
          <a:ln w="9525">
            <a:solidFill>
              <a:schemeClr val="tx1"/>
            </a:solidFill>
            <a:miter lim="800000"/>
            <a:headEnd/>
            <a:tailEnd/>
          </a:ln>
        </p:spPr>
        <p:txBody>
          <a:bodyPr wrap="none" anchor="ctr"/>
          <a:lstStyle/>
          <a:p>
            <a:pPr algn="r" eaLnBrk="1" hangingPunct="1">
              <a:lnSpc>
                <a:spcPct val="100000"/>
              </a:lnSpc>
            </a:pPr>
            <a:r>
              <a:rPr lang="en-US" sz="1400" dirty="0">
                <a:latin typeface="Calibri" pitchFamily="34" charset="0"/>
              </a:rPr>
              <a:t>Functional</a:t>
            </a:r>
          </a:p>
          <a:p>
            <a:pPr algn="r" eaLnBrk="1" hangingPunct="1">
              <a:lnSpc>
                <a:spcPct val="100000"/>
              </a:lnSpc>
            </a:pPr>
            <a:r>
              <a:rPr lang="en-US" sz="1400" dirty="0">
                <a:latin typeface="Calibri" pitchFamily="34" charset="0"/>
              </a:rPr>
              <a:t>Units</a:t>
            </a:r>
          </a:p>
        </p:txBody>
      </p:sp>
      <p:sp>
        <p:nvSpPr>
          <p:cNvPr id="421893" name="Rectangle 5"/>
          <p:cNvSpPr>
            <a:spLocks noChangeArrowheads="1"/>
          </p:cNvSpPr>
          <p:nvPr/>
        </p:nvSpPr>
        <p:spPr bwMode="auto">
          <a:xfrm>
            <a:off x="3066041" y="1219200"/>
            <a:ext cx="6510337" cy="1905000"/>
          </a:xfrm>
          <a:prstGeom prst="rect">
            <a:avLst/>
          </a:prstGeom>
          <a:solidFill>
            <a:schemeClr val="bg1">
              <a:lumMod val="95000"/>
            </a:schemeClr>
          </a:solidFill>
          <a:ln w="19050">
            <a:solidFill>
              <a:schemeClr val="tx1"/>
            </a:solidFill>
            <a:miter lim="800000"/>
            <a:headEnd/>
            <a:tailEnd/>
          </a:ln>
          <a:effectLst/>
        </p:spPr>
        <p:txBody>
          <a:bodyPr wrap="none" anchor="t" anchorCtr="0"/>
          <a:lstStyle/>
          <a:p>
            <a:pPr eaLnBrk="1" hangingPunct="1">
              <a:lnSpc>
                <a:spcPct val="100000"/>
              </a:lnSpc>
              <a:defRPr/>
            </a:pPr>
            <a:r>
              <a:rPr lang="en-US" i="1" dirty="0">
                <a:solidFill>
                  <a:schemeClr val="tx1">
                    <a:lumMod val="50000"/>
                    <a:lumOff val="50000"/>
                  </a:schemeClr>
                </a:solidFill>
                <a:latin typeface="Calibri" pitchFamily="34" charset="0"/>
              </a:rPr>
              <a:t>Instruction Control</a:t>
            </a:r>
          </a:p>
        </p:txBody>
      </p:sp>
      <p:sp>
        <p:nvSpPr>
          <p:cNvPr id="11270" name="Rectangle 6"/>
          <p:cNvSpPr>
            <a:spLocks noChangeArrowheads="1"/>
          </p:cNvSpPr>
          <p:nvPr/>
        </p:nvSpPr>
        <p:spPr bwMode="auto">
          <a:xfrm>
            <a:off x="374072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Branch</a:t>
            </a:r>
          </a:p>
        </p:txBody>
      </p:sp>
      <p:sp>
        <p:nvSpPr>
          <p:cNvPr id="11271" name="Rectangle 7"/>
          <p:cNvSpPr>
            <a:spLocks noChangeArrowheads="1"/>
          </p:cNvSpPr>
          <p:nvPr/>
        </p:nvSpPr>
        <p:spPr bwMode="auto">
          <a:xfrm>
            <a:off x="528377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2" name="Rectangle 8"/>
          <p:cNvSpPr>
            <a:spLocks noChangeArrowheads="1"/>
          </p:cNvSpPr>
          <p:nvPr/>
        </p:nvSpPr>
        <p:spPr bwMode="auto">
          <a:xfrm>
            <a:off x="6056891" y="4038600"/>
            <a:ext cx="674687"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3" name="Rectangle 9"/>
          <p:cNvSpPr>
            <a:spLocks noChangeArrowheads="1"/>
          </p:cNvSpPr>
          <p:nvPr/>
        </p:nvSpPr>
        <p:spPr bwMode="auto">
          <a:xfrm>
            <a:off x="682682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Load</a:t>
            </a:r>
          </a:p>
        </p:txBody>
      </p:sp>
      <p:sp>
        <p:nvSpPr>
          <p:cNvPr id="11274" name="Rectangle 10"/>
          <p:cNvSpPr>
            <a:spLocks noChangeArrowheads="1"/>
          </p:cNvSpPr>
          <p:nvPr/>
        </p:nvSpPr>
        <p:spPr bwMode="auto">
          <a:xfrm>
            <a:off x="7598353"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r>
              <a:rPr lang="en-US" sz="1400" dirty="0">
                <a:solidFill>
                  <a:schemeClr val="bg1"/>
                </a:solidFill>
                <a:latin typeface="Calibri" pitchFamily="34" charset="0"/>
              </a:rPr>
              <a:t>Store</a:t>
            </a:r>
          </a:p>
        </p:txBody>
      </p:sp>
      <p:sp>
        <p:nvSpPr>
          <p:cNvPr id="11275" name="Rectangle 11"/>
          <p:cNvSpPr>
            <a:spLocks noChangeArrowheads="1"/>
          </p:cNvSpPr>
          <p:nvPr/>
        </p:nvSpPr>
        <p:spPr bwMode="auto">
          <a:xfrm>
            <a:off x="7984116" y="1676400"/>
            <a:ext cx="1303337" cy="11430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Cache</a:t>
            </a:r>
          </a:p>
        </p:txBody>
      </p:sp>
      <p:sp>
        <p:nvSpPr>
          <p:cNvPr id="11276" name="Rectangle 12"/>
          <p:cNvSpPr>
            <a:spLocks noChangeArrowheads="1"/>
          </p:cNvSpPr>
          <p:nvPr/>
        </p:nvSpPr>
        <p:spPr bwMode="auto">
          <a:xfrm>
            <a:off x="6826827" y="5562600"/>
            <a:ext cx="1447800" cy="6096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Data</a:t>
            </a:r>
          </a:p>
          <a:p>
            <a:pPr algn="ctr" eaLnBrk="1" hangingPunct="1">
              <a:lnSpc>
                <a:spcPct val="100000"/>
              </a:lnSpc>
            </a:pPr>
            <a:r>
              <a:rPr lang="en-US" sz="1400" dirty="0">
                <a:solidFill>
                  <a:schemeClr val="bg1"/>
                </a:solidFill>
                <a:latin typeface="Calibri" pitchFamily="34" charset="0"/>
              </a:rPr>
              <a:t>Cache</a:t>
            </a:r>
          </a:p>
        </p:txBody>
      </p:sp>
      <p:sp>
        <p:nvSpPr>
          <p:cNvPr id="11277" name="Rectangle 13"/>
          <p:cNvSpPr>
            <a:spLocks noChangeArrowheads="1"/>
          </p:cNvSpPr>
          <p:nvPr/>
        </p:nvSpPr>
        <p:spPr bwMode="auto">
          <a:xfrm>
            <a:off x="5766377" y="1676400"/>
            <a:ext cx="1157288" cy="5334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Fetch</a:t>
            </a:r>
          </a:p>
          <a:p>
            <a:pPr algn="ctr" eaLnBrk="1" hangingPunct="1">
              <a:lnSpc>
                <a:spcPct val="100000"/>
              </a:lnSpc>
            </a:pPr>
            <a:r>
              <a:rPr lang="en-US" sz="1400" dirty="0">
                <a:solidFill>
                  <a:schemeClr val="bg1"/>
                </a:solidFill>
                <a:latin typeface="Calibri" pitchFamily="34" charset="0"/>
              </a:rPr>
              <a:t>Control</a:t>
            </a:r>
          </a:p>
        </p:txBody>
      </p:sp>
      <p:sp>
        <p:nvSpPr>
          <p:cNvPr id="11278" name="Rectangle 14"/>
          <p:cNvSpPr>
            <a:spLocks noChangeArrowheads="1"/>
          </p:cNvSpPr>
          <p:nvPr/>
        </p:nvSpPr>
        <p:spPr bwMode="auto">
          <a:xfrm>
            <a:off x="5766377" y="2286000"/>
            <a:ext cx="1157288" cy="5334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Decode</a:t>
            </a:r>
          </a:p>
        </p:txBody>
      </p:sp>
      <p:sp>
        <p:nvSpPr>
          <p:cNvPr id="11279" name="Line 15"/>
          <p:cNvSpPr>
            <a:spLocks noChangeShapeType="1"/>
          </p:cNvSpPr>
          <p:nvPr/>
        </p:nvSpPr>
        <p:spPr bwMode="auto">
          <a:xfrm>
            <a:off x="6923665" y="1948130"/>
            <a:ext cx="106045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0" name="Line 16"/>
          <p:cNvSpPr>
            <a:spLocks noChangeShapeType="1"/>
          </p:cNvSpPr>
          <p:nvPr/>
        </p:nvSpPr>
        <p:spPr bwMode="auto">
          <a:xfrm flipH="1">
            <a:off x="6923665" y="2562880"/>
            <a:ext cx="106045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1" name="Line 17"/>
          <p:cNvSpPr>
            <a:spLocks noChangeShapeType="1"/>
          </p:cNvSpPr>
          <p:nvPr/>
        </p:nvSpPr>
        <p:spPr bwMode="auto">
          <a:xfrm>
            <a:off x="6344227" y="2819400"/>
            <a:ext cx="0" cy="990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2" name="Freeform 18"/>
          <p:cNvSpPr>
            <a:spLocks/>
          </p:cNvSpPr>
          <p:nvPr/>
        </p:nvSpPr>
        <p:spPr bwMode="auto">
          <a:xfrm flipH="1">
            <a:off x="3837565" y="1752600"/>
            <a:ext cx="1928812" cy="22860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p:spPr>
        <p:txBody>
          <a:bodyPr/>
          <a:lstStyle/>
          <a:p>
            <a:endParaRPr lang="en-US" dirty="0">
              <a:latin typeface="Calibri" pitchFamily="34" charset="0"/>
            </a:endParaRPr>
          </a:p>
        </p:txBody>
      </p:sp>
      <p:sp>
        <p:nvSpPr>
          <p:cNvPr id="11283" name="Line 19"/>
          <p:cNvSpPr>
            <a:spLocks noChangeShapeType="1"/>
          </p:cNvSpPr>
          <p:nvPr/>
        </p:nvSpPr>
        <p:spPr bwMode="auto">
          <a:xfrm rot="5400000">
            <a:off x="6487102"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4" name="Line 20"/>
          <p:cNvSpPr>
            <a:spLocks noChangeShapeType="1"/>
          </p:cNvSpPr>
          <p:nvPr/>
        </p:nvSpPr>
        <p:spPr bwMode="auto">
          <a:xfrm rot="16200000" flipV="1">
            <a:off x="6777615"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5" name="Line 21"/>
          <p:cNvSpPr>
            <a:spLocks noChangeShapeType="1"/>
          </p:cNvSpPr>
          <p:nvPr/>
        </p:nvSpPr>
        <p:spPr bwMode="auto">
          <a:xfrm rot="5400000">
            <a:off x="7258627"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6" name="Line 22"/>
          <p:cNvSpPr>
            <a:spLocks noChangeShapeType="1"/>
          </p:cNvSpPr>
          <p:nvPr/>
        </p:nvSpPr>
        <p:spPr bwMode="auto">
          <a:xfrm rot="5400000">
            <a:off x="7547552"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7" name="Text Box 23"/>
          <p:cNvSpPr txBox="1">
            <a:spLocks noChangeArrowheads="1"/>
          </p:cNvSpPr>
          <p:nvPr/>
        </p:nvSpPr>
        <p:spPr bwMode="auto">
          <a:xfrm>
            <a:off x="7038320" y="1673424"/>
            <a:ext cx="782202"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Address</a:t>
            </a:r>
          </a:p>
        </p:txBody>
      </p:sp>
      <p:sp>
        <p:nvSpPr>
          <p:cNvPr id="11288" name="Text Box 24"/>
          <p:cNvSpPr txBox="1">
            <a:spLocks noChangeArrowheads="1"/>
          </p:cNvSpPr>
          <p:nvPr/>
        </p:nvSpPr>
        <p:spPr bwMode="auto">
          <a:xfrm>
            <a:off x="6934200" y="2286001"/>
            <a:ext cx="1069140"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Instructions</a:t>
            </a:r>
          </a:p>
        </p:txBody>
      </p:sp>
      <p:sp>
        <p:nvSpPr>
          <p:cNvPr id="11289" name="Text Box 25"/>
          <p:cNvSpPr txBox="1">
            <a:spLocks noChangeArrowheads="1"/>
          </p:cNvSpPr>
          <p:nvPr/>
        </p:nvSpPr>
        <p:spPr bwMode="auto">
          <a:xfrm>
            <a:off x="6324601" y="2816424"/>
            <a:ext cx="1010981"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Operations</a:t>
            </a:r>
          </a:p>
        </p:txBody>
      </p:sp>
      <p:sp>
        <p:nvSpPr>
          <p:cNvPr id="11290" name="Text Box 26"/>
          <p:cNvSpPr txBox="1">
            <a:spLocks noChangeArrowheads="1"/>
          </p:cNvSpPr>
          <p:nvPr/>
        </p:nvSpPr>
        <p:spPr bwMode="auto">
          <a:xfrm>
            <a:off x="3810001" y="3166081"/>
            <a:ext cx="1291957" cy="307777"/>
          </a:xfrm>
          <a:prstGeom prst="rect">
            <a:avLst/>
          </a:prstGeom>
          <a:noFill/>
          <a:ln w="9525">
            <a:noFill/>
            <a:miter lim="800000"/>
            <a:headEnd/>
            <a:tailEnd/>
          </a:ln>
        </p:spPr>
        <p:txBody>
          <a:bodyPr wrap="none">
            <a:spAutoFit/>
          </a:bodyPr>
          <a:lstStyle/>
          <a:p>
            <a:pPr eaLnBrk="1" hangingPunct="1">
              <a:lnSpc>
                <a:spcPct val="100000"/>
              </a:lnSpc>
            </a:pPr>
            <a:r>
              <a:rPr lang="en-US" sz="1400" dirty="0">
                <a:latin typeface="Calibri" pitchFamily="34" charset="0"/>
              </a:rPr>
              <a:t>Prediction OK?</a:t>
            </a:r>
          </a:p>
        </p:txBody>
      </p:sp>
      <p:sp>
        <p:nvSpPr>
          <p:cNvPr id="11291" name="Text Box 27"/>
          <p:cNvSpPr txBox="1">
            <a:spLocks noChangeArrowheads="1"/>
          </p:cNvSpPr>
          <p:nvPr/>
        </p:nvSpPr>
        <p:spPr bwMode="auto">
          <a:xfrm>
            <a:off x="8039677" y="5240180"/>
            <a:ext cx="434734"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a:latin typeface="Calibri" pitchFamily="34" charset="0"/>
              </a:rPr>
              <a:t>Data</a:t>
            </a:r>
          </a:p>
        </p:txBody>
      </p:sp>
      <p:sp>
        <p:nvSpPr>
          <p:cNvPr id="11292" name="Text Box 28"/>
          <p:cNvSpPr txBox="1">
            <a:spLocks noChangeArrowheads="1"/>
          </p:cNvSpPr>
          <p:nvPr/>
        </p:nvSpPr>
        <p:spPr bwMode="auto">
          <a:xfrm>
            <a:off x="7259940" y="5257801"/>
            <a:ext cx="434734"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a:latin typeface="Calibri" pitchFamily="34" charset="0"/>
              </a:rPr>
              <a:t>Data</a:t>
            </a:r>
          </a:p>
        </p:txBody>
      </p:sp>
      <p:sp>
        <p:nvSpPr>
          <p:cNvPr id="11293" name="Text Box 29"/>
          <p:cNvSpPr txBox="1">
            <a:spLocks noChangeArrowheads="1"/>
          </p:cNvSpPr>
          <p:nvPr/>
        </p:nvSpPr>
        <p:spPr bwMode="auto">
          <a:xfrm>
            <a:off x="6608584" y="5011580"/>
            <a:ext cx="478016"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4" name="Text Box 30"/>
          <p:cNvSpPr txBox="1">
            <a:spLocks noChangeArrowheads="1"/>
          </p:cNvSpPr>
          <p:nvPr/>
        </p:nvSpPr>
        <p:spPr bwMode="auto">
          <a:xfrm>
            <a:off x="7377440" y="5011580"/>
            <a:ext cx="478016"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5" name="Line 31"/>
          <p:cNvSpPr>
            <a:spLocks noChangeShapeType="1"/>
          </p:cNvSpPr>
          <p:nvPr/>
        </p:nvSpPr>
        <p:spPr bwMode="auto">
          <a:xfrm>
            <a:off x="4067175"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6" name="Line 32"/>
          <p:cNvSpPr>
            <a:spLocks noChangeShapeType="1"/>
          </p:cNvSpPr>
          <p:nvPr/>
        </p:nvSpPr>
        <p:spPr bwMode="auto">
          <a:xfrm>
            <a:off x="5611812"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7" name="Line 33"/>
          <p:cNvSpPr>
            <a:spLocks noChangeShapeType="1"/>
          </p:cNvSpPr>
          <p:nvPr/>
        </p:nvSpPr>
        <p:spPr bwMode="auto">
          <a:xfrm>
            <a:off x="638175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8" name="Line 34"/>
          <p:cNvSpPr>
            <a:spLocks noChangeShapeType="1"/>
          </p:cNvSpPr>
          <p:nvPr/>
        </p:nvSpPr>
        <p:spPr bwMode="auto">
          <a:xfrm>
            <a:off x="7154862"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9" name="Line 35"/>
          <p:cNvSpPr>
            <a:spLocks noChangeShapeType="1"/>
          </p:cNvSpPr>
          <p:nvPr/>
        </p:nvSpPr>
        <p:spPr bwMode="auto">
          <a:xfrm>
            <a:off x="792480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00" name="Line 36"/>
          <p:cNvSpPr>
            <a:spLocks noChangeShapeType="1"/>
          </p:cNvSpPr>
          <p:nvPr/>
        </p:nvSpPr>
        <p:spPr bwMode="auto">
          <a:xfrm>
            <a:off x="4067176" y="3810000"/>
            <a:ext cx="3857625" cy="0"/>
          </a:xfrm>
          <a:prstGeom prst="line">
            <a:avLst/>
          </a:prstGeom>
          <a:noFill/>
          <a:ln w="28575">
            <a:solidFill>
              <a:schemeClr val="tx1"/>
            </a:solidFill>
            <a:round/>
            <a:headEnd/>
            <a:tailEnd/>
          </a:ln>
        </p:spPr>
        <p:txBody>
          <a:bodyPr/>
          <a:lstStyle/>
          <a:p>
            <a:endParaRPr lang="en-US" dirty="0">
              <a:latin typeface="Calibri" pitchFamily="34" charset="0"/>
            </a:endParaRPr>
          </a:p>
        </p:txBody>
      </p:sp>
      <p:sp>
        <p:nvSpPr>
          <p:cNvPr id="11301" name="Rectangle 37"/>
          <p:cNvSpPr>
            <a:spLocks noChangeArrowheads="1"/>
          </p:cNvSpPr>
          <p:nvPr/>
        </p:nvSpPr>
        <p:spPr bwMode="auto">
          <a:xfrm>
            <a:off x="4513840" y="4038600"/>
            <a:ext cx="673100"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302" name="Line 38"/>
          <p:cNvSpPr>
            <a:spLocks noChangeShapeType="1"/>
          </p:cNvSpPr>
          <p:nvPr/>
        </p:nvSpPr>
        <p:spPr bwMode="auto">
          <a:xfrm>
            <a:off x="483870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03" name="Line 39"/>
          <p:cNvSpPr>
            <a:spLocks noChangeShapeType="1"/>
          </p:cNvSpPr>
          <p:nvPr/>
        </p:nvSpPr>
        <p:spPr bwMode="auto">
          <a:xfrm>
            <a:off x="3259715" y="4876800"/>
            <a:ext cx="5214696" cy="0"/>
          </a:xfrm>
          <a:prstGeom prst="line">
            <a:avLst/>
          </a:prstGeom>
          <a:noFill/>
          <a:ln w="28575">
            <a:solidFill>
              <a:schemeClr val="tx1"/>
            </a:solidFill>
            <a:round/>
            <a:headEnd/>
            <a:tailEnd/>
          </a:ln>
        </p:spPr>
        <p:txBody>
          <a:bodyPr/>
          <a:lstStyle/>
          <a:p>
            <a:endParaRPr lang="en-US" dirty="0">
              <a:latin typeface="Calibri" pitchFamily="34" charset="0"/>
            </a:endParaRPr>
          </a:p>
        </p:txBody>
      </p:sp>
      <p:grpSp>
        <p:nvGrpSpPr>
          <p:cNvPr id="2" name="Group 40"/>
          <p:cNvGrpSpPr>
            <a:grpSpLocks/>
          </p:cNvGrpSpPr>
          <p:nvPr/>
        </p:nvGrpSpPr>
        <p:grpSpPr bwMode="auto">
          <a:xfrm>
            <a:off x="4031241" y="4495800"/>
            <a:ext cx="3857625" cy="381000"/>
            <a:chOff x="768" y="2016"/>
            <a:chExt cx="1920" cy="144"/>
          </a:xfrm>
        </p:grpSpPr>
        <p:sp>
          <p:nvSpPr>
            <p:cNvPr id="11313" name="Line 41"/>
            <p:cNvSpPr>
              <a:spLocks noChangeShapeType="1"/>
            </p:cNvSpPr>
            <p:nvPr/>
          </p:nvSpPr>
          <p:spPr bwMode="auto">
            <a:xfrm>
              <a:off x="76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4" name="Line 42"/>
            <p:cNvSpPr>
              <a:spLocks noChangeShapeType="1"/>
            </p:cNvSpPr>
            <p:nvPr/>
          </p:nvSpPr>
          <p:spPr bwMode="auto">
            <a:xfrm>
              <a:off x="1536"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5" name="Line 43"/>
            <p:cNvSpPr>
              <a:spLocks noChangeShapeType="1"/>
            </p:cNvSpPr>
            <p:nvPr/>
          </p:nvSpPr>
          <p:spPr bwMode="auto">
            <a:xfrm>
              <a:off x="1920"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6" name="Line 44"/>
            <p:cNvSpPr>
              <a:spLocks noChangeShapeType="1"/>
            </p:cNvSpPr>
            <p:nvPr/>
          </p:nvSpPr>
          <p:spPr bwMode="auto">
            <a:xfrm>
              <a:off x="2304"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7" name="Line 45"/>
            <p:cNvSpPr>
              <a:spLocks noChangeShapeType="1"/>
            </p:cNvSpPr>
            <p:nvPr/>
          </p:nvSpPr>
          <p:spPr bwMode="auto">
            <a:xfrm>
              <a:off x="268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8" name="Line 46"/>
            <p:cNvSpPr>
              <a:spLocks noChangeShapeType="1"/>
            </p:cNvSpPr>
            <p:nvPr/>
          </p:nvSpPr>
          <p:spPr bwMode="auto">
            <a:xfrm>
              <a:off x="1152"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grpSp>
      <p:sp>
        <p:nvSpPr>
          <p:cNvPr id="11305" name="Rectangle 47"/>
          <p:cNvSpPr>
            <a:spLocks noChangeArrowheads="1"/>
          </p:cNvSpPr>
          <p:nvPr/>
        </p:nvSpPr>
        <p:spPr bwMode="auto">
          <a:xfrm>
            <a:off x="4320165" y="4829176"/>
            <a:ext cx="1514902" cy="307777"/>
          </a:xfrm>
          <a:prstGeom prst="rect">
            <a:avLst/>
          </a:prstGeom>
          <a:noFill/>
          <a:ln w="9525">
            <a:noFill/>
            <a:miter lim="800000"/>
            <a:headEnd/>
            <a:tailEnd/>
          </a:ln>
        </p:spPr>
        <p:txBody>
          <a:bodyPr wrap="none">
            <a:spAutoFit/>
          </a:bodyPr>
          <a:lstStyle/>
          <a:p>
            <a:pPr eaLnBrk="1" hangingPunct="1">
              <a:lnSpc>
                <a:spcPct val="100000"/>
              </a:lnSpc>
            </a:pPr>
            <a:r>
              <a:rPr lang="en-US" sz="1400" dirty="0">
                <a:latin typeface="Calibri" pitchFamily="34" charset="0"/>
              </a:rPr>
              <a:t>Operation Results</a:t>
            </a:r>
          </a:p>
        </p:txBody>
      </p:sp>
      <p:sp>
        <p:nvSpPr>
          <p:cNvPr id="11306" name="Rectangle 48"/>
          <p:cNvSpPr>
            <a:spLocks noChangeArrowheads="1"/>
          </p:cNvSpPr>
          <p:nvPr/>
        </p:nvSpPr>
        <p:spPr bwMode="auto">
          <a:xfrm>
            <a:off x="4320166" y="1828800"/>
            <a:ext cx="1157287" cy="990600"/>
          </a:xfrm>
          <a:prstGeom prst="rect">
            <a:avLst/>
          </a:prstGeom>
          <a:solidFill>
            <a:srgbClr val="8C4040"/>
          </a:solidFill>
          <a:ln w="9525">
            <a:solidFill>
              <a:schemeClr val="tx1"/>
            </a:solidFill>
            <a:miter lim="800000"/>
            <a:headEnd/>
            <a:tailEnd/>
          </a:ln>
        </p:spPr>
        <p:txBody>
          <a:bodyPr wrap="none"/>
          <a:lstStyle/>
          <a:p>
            <a:pPr algn="ctr" eaLnBrk="1" hangingPunct="1">
              <a:lnSpc>
                <a:spcPct val="100000"/>
              </a:lnSpc>
            </a:pPr>
            <a:r>
              <a:rPr lang="en-US" sz="1400" dirty="0">
                <a:solidFill>
                  <a:schemeClr val="bg1"/>
                </a:solidFill>
                <a:latin typeface="Calibri" pitchFamily="34" charset="0"/>
              </a:rPr>
              <a:t>Retirement</a:t>
            </a:r>
          </a:p>
          <a:p>
            <a:pPr algn="ctr" eaLnBrk="1" hangingPunct="1">
              <a:lnSpc>
                <a:spcPct val="100000"/>
              </a:lnSpc>
            </a:pPr>
            <a:r>
              <a:rPr lang="en-US" sz="1400" dirty="0">
                <a:solidFill>
                  <a:schemeClr val="bg1"/>
                </a:solidFill>
                <a:latin typeface="Calibri" pitchFamily="34" charset="0"/>
              </a:rPr>
              <a:t>Unit</a:t>
            </a:r>
          </a:p>
        </p:txBody>
      </p:sp>
      <p:sp>
        <p:nvSpPr>
          <p:cNvPr id="11307" name="Rectangle 49"/>
          <p:cNvSpPr>
            <a:spLocks noChangeArrowheads="1"/>
          </p:cNvSpPr>
          <p:nvPr/>
        </p:nvSpPr>
        <p:spPr bwMode="auto">
          <a:xfrm>
            <a:off x="4513841" y="2286000"/>
            <a:ext cx="769937" cy="457200"/>
          </a:xfrm>
          <a:prstGeom prst="rect">
            <a:avLst/>
          </a:prstGeom>
          <a:solidFill>
            <a:schemeClr val="bg1">
              <a:lumMod val="50000"/>
            </a:schemeClr>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Register</a:t>
            </a:r>
          </a:p>
          <a:p>
            <a:pPr algn="ctr" eaLnBrk="1" hangingPunct="1">
              <a:lnSpc>
                <a:spcPct val="100000"/>
              </a:lnSpc>
            </a:pPr>
            <a:r>
              <a:rPr lang="en-US" sz="1400" dirty="0">
                <a:solidFill>
                  <a:schemeClr val="bg1"/>
                </a:solidFill>
                <a:latin typeface="Calibri" pitchFamily="34" charset="0"/>
              </a:rPr>
              <a:t>File</a:t>
            </a:r>
          </a:p>
        </p:txBody>
      </p:sp>
      <p:sp>
        <p:nvSpPr>
          <p:cNvPr id="11308" name="Line 50"/>
          <p:cNvSpPr>
            <a:spLocks noChangeShapeType="1"/>
          </p:cNvSpPr>
          <p:nvPr/>
        </p:nvSpPr>
        <p:spPr bwMode="auto">
          <a:xfrm>
            <a:off x="3837565" y="2209800"/>
            <a:ext cx="482600" cy="0"/>
          </a:xfrm>
          <a:prstGeom prst="line">
            <a:avLst/>
          </a:prstGeom>
          <a:noFill/>
          <a:ln w="28575">
            <a:solidFill>
              <a:schemeClr val="tx1"/>
            </a:solidFill>
            <a:prstDash val="sysDot"/>
            <a:round/>
            <a:headEnd/>
            <a:tailEnd type="triangle" w="med" len="med"/>
          </a:ln>
        </p:spPr>
        <p:txBody>
          <a:bodyPr/>
          <a:lstStyle/>
          <a:p>
            <a:endParaRPr lang="en-US" dirty="0">
              <a:latin typeface="Calibri" pitchFamily="34" charset="0"/>
            </a:endParaRPr>
          </a:p>
        </p:txBody>
      </p:sp>
      <p:sp>
        <p:nvSpPr>
          <p:cNvPr id="11309" name="Freeform 51"/>
          <p:cNvSpPr>
            <a:spLocks/>
          </p:cNvSpPr>
          <p:nvPr/>
        </p:nvSpPr>
        <p:spPr bwMode="auto">
          <a:xfrm flipH="1">
            <a:off x="3428999" y="2667000"/>
            <a:ext cx="891166" cy="22098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p:spPr>
        <p:txBody>
          <a:bodyPr/>
          <a:lstStyle/>
          <a:p>
            <a:endParaRPr lang="en-US" dirty="0">
              <a:latin typeface="Calibri" pitchFamily="34" charset="0"/>
            </a:endParaRPr>
          </a:p>
        </p:txBody>
      </p:sp>
      <p:sp>
        <p:nvSpPr>
          <p:cNvPr id="11310" name="Text Box 52"/>
          <p:cNvSpPr txBox="1">
            <a:spLocks noChangeArrowheads="1"/>
          </p:cNvSpPr>
          <p:nvPr/>
        </p:nvSpPr>
        <p:spPr bwMode="auto">
          <a:xfrm>
            <a:off x="1981201" y="3159101"/>
            <a:ext cx="1445203" cy="307777"/>
          </a:xfrm>
          <a:prstGeom prst="rect">
            <a:avLst/>
          </a:prstGeom>
          <a:noFill/>
          <a:ln w="9525">
            <a:noFill/>
            <a:miter lim="800000"/>
            <a:headEnd/>
            <a:tailEnd/>
          </a:ln>
        </p:spPr>
        <p:txBody>
          <a:bodyPr wrap="none">
            <a:spAutoFit/>
          </a:bodyPr>
          <a:lstStyle/>
          <a:p>
            <a:pPr algn="r" eaLnBrk="1" hangingPunct="1">
              <a:lnSpc>
                <a:spcPct val="100000"/>
              </a:lnSpc>
            </a:pPr>
            <a:r>
              <a:rPr lang="en-US" sz="1400" dirty="0">
                <a:latin typeface="Calibri" pitchFamily="34" charset="0"/>
              </a:rPr>
              <a:t>Register Updates</a:t>
            </a:r>
          </a:p>
        </p:txBody>
      </p:sp>
      <p:sp>
        <p:nvSpPr>
          <p:cNvPr id="11311" name="Line 53"/>
          <p:cNvSpPr>
            <a:spLocks noChangeShapeType="1"/>
          </p:cNvSpPr>
          <p:nvPr/>
        </p:nvSpPr>
        <p:spPr bwMode="auto">
          <a:xfrm>
            <a:off x="5283777" y="2514600"/>
            <a:ext cx="4826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12" name="Freeform 54"/>
          <p:cNvSpPr>
            <a:spLocks/>
          </p:cNvSpPr>
          <p:nvPr/>
        </p:nvSpPr>
        <p:spPr bwMode="auto">
          <a:xfrm>
            <a:off x="5380615" y="2819400"/>
            <a:ext cx="963612" cy="228600"/>
          </a:xfrm>
          <a:custGeom>
            <a:avLst/>
            <a:gdLst>
              <a:gd name="T0" fmla="*/ 480 w 480"/>
              <a:gd name="T1" fmla="*/ 144 h 144"/>
              <a:gd name="T2" fmla="*/ 0 w 480"/>
              <a:gd name="T3" fmla="*/ 144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p:spPr>
        <p:txBody>
          <a:bodyPr/>
          <a:lstStyle/>
          <a:p>
            <a:endParaRPr lang="en-US" dirty="0">
              <a:latin typeface="Calibri" pitchFamily="34" charset="0"/>
            </a:endParaRPr>
          </a:p>
        </p:txBody>
      </p:sp>
    </p:spTree>
    <p:extLst>
      <p:ext uri="{BB962C8B-B14F-4D97-AF65-F5344CB8AC3E}">
        <p14:creationId xmlns:p14="http://schemas.microsoft.com/office/powerpoint/2010/main" val="65086972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ILP discussion, 1.5 months ago: </a:t>
            </a:r>
            <a:r>
              <a:rPr lang="en-US" dirty="0">
                <a:solidFill>
                  <a:srgbClr val="FFC000"/>
                </a:solidFill>
              </a:rPr>
              <a:t>superscalar</a:t>
            </a:r>
            <a:r>
              <a:rPr lang="en-US" dirty="0"/>
              <a:t> attribute</a:t>
            </a:r>
          </a:p>
        </p:txBody>
      </p:sp>
      <p:sp>
        <p:nvSpPr>
          <p:cNvPr id="3" name="Content Placeholder 2"/>
          <p:cNvSpPr>
            <a:spLocks noGrp="1"/>
          </p:cNvSpPr>
          <p:nvPr>
            <p:ph idx="1"/>
          </p:nvPr>
        </p:nvSpPr>
        <p:spPr/>
        <p:txBody>
          <a:bodyPr/>
          <a:lstStyle/>
          <a:p>
            <a:endParaRPr lang="en-US" dirty="0">
              <a:solidFill>
                <a:srgbClr val="990000"/>
              </a:solidFill>
            </a:endParaRPr>
          </a:p>
          <a:p>
            <a:r>
              <a:rPr lang="en-US" dirty="0">
                <a:solidFill>
                  <a:srgbClr val="0070C0"/>
                </a:solidFill>
              </a:rPr>
              <a:t>Superscalar processor</a:t>
            </a:r>
            <a:r>
              <a:rPr lang="en-US" dirty="0"/>
              <a:t>: one that can issue more than one </a:t>
            </a:r>
            <a:r>
              <a:rPr lang="en-US" i="1" dirty="0">
                <a:solidFill>
                  <a:srgbClr val="990000"/>
                </a:solidFill>
              </a:rPr>
              <a:t>instruction in one cycle</a:t>
            </a:r>
            <a:r>
              <a:rPr lang="en-US" dirty="0"/>
              <a:t>. The instructions are retrieved from a sequential instruction stream and are usually scheduled dynamically</a:t>
            </a:r>
          </a:p>
          <a:p>
            <a:pPr lvl="1"/>
            <a:endParaRPr lang="en-US" dirty="0"/>
          </a:p>
          <a:p>
            <a:pPr lvl="1"/>
            <a:endParaRPr lang="en-US" dirty="0"/>
          </a:p>
          <a:p>
            <a:r>
              <a:rPr lang="en-US" dirty="0">
                <a:solidFill>
                  <a:srgbClr val="0070C0"/>
                </a:solidFill>
              </a:rPr>
              <a:t>Superscalar solution</a:t>
            </a:r>
            <a:r>
              <a:rPr lang="en-US" dirty="0"/>
              <a:t>: one manifestation of the </a:t>
            </a:r>
            <a:r>
              <a:rPr lang="en-US" i="1" dirty="0">
                <a:solidFill>
                  <a:srgbClr val="990000"/>
                </a:solidFill>
              </a:rPr>
              <a:t>instruction level parallelism</a:t>
            </a:r>
            <a:r>
              <a:rPr lang="en-US" dirty="0">
                <a:solidFill>
                  <a:srgbClr val="990000"/>
                </a:solidFill>
              </a:rPr>
              <a:t> </a:t>
            </a:r>
            <a:r>
              <a:rPr lang="en-US" dirty="0"/>
              <a:t>idea</a:t>
            </a:r>
          </a:p>
          <a:p>
            <a:pPr lvl="1"/>
            <a:endParaRPr lang="en-US" dirty="0"/>
          </a:p>
          <a:p>
            <a:pPr lvl="1"/>
            <a:endParaRPr lang="en-US" dirty="0"/>
          </a:p>
          <a:p>
            <a:r>
              <a:rPr lang="en-US" dirty="0"/>
              <a:t>Note: Most modern CPUs are superscalar	</a:t>
            </a:r>
          </a:p>
          <a:p>
            <a:pPr lvl="1"/>
            <a:r>
              <a:rPr lang="en-US" dirty="0"/>
              <a:t>Intel: since Pentium (1993)</a:t>
            </a:r>
          </a:p>
        </p:txBody>
      </p:sp>
      <p:sp>
        <p:nvSpPr>
          <p:cNvPr id="4" name="Slide Number Placeholder 3">
            <a:extLst>
              <a:ext uri="{FF2B5EF4-FFF2-40B4-BE49-F238E27FC236}">
                <a16:creationId xmlns:a16="http://schemas.microsoft.com/office/drawing/2014/main" id="{A9BA87F0-EFC9-4C48-868B-002D8EBA2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433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45"/>
            <a:ext cx="7592093" cy="762000"/>
          </a:xfrm>
        </p:spPr>
        <p:txBody>
          <a:bodyPr>
            <a:normAutofit fontScale="90000"/>
          </a:bodyPr>
          <a:lstStyle/>
          <a:p>
            <a:r>
              <a:rPr lang="en-US" dirty="0"/>
              <a:t>Old ILP discussion: the </a:t>
            </a:r>
            <a:r>
              <a:rPr lang="en-US" dirty="0">
                <a:solidFill>
                  <a:srgbClr val="FFC000"/>
                </a:solidFill>
              </a:rPr>
              <a:t>pipelining</a:t>
            </a:r>
            <a:r>
              <a:rPr lang="en-US" dirty="0"/>
              <a:t> attribute</a:t>
            </a:r>
          </a:p>
        </p:txBody>
      </p:sp>
      <p:grpSp>
        <p:nvGrpSpPr>
          <p:cNvPr id="18" name="Group 17"/>
          <p:cNvGrpSpPr/>
          <p:nvPr/>
        </p:nvGrpSpPr>
        <p:grpSpPr>
          <a:xfrm>
            <a:off x="7951570" y="357186"/>
            <a:ext cx="1865530" cy="2057400"/>
            <a:chOff x="4553635" y="1828800"/>
            <a:chExt cx="1865530" cy="2057400"/>
          </a:xfrm>
        </p:grpSpPr>
        <p:sp>
          <p:nvSpPr>
            <p:cNvPr id="4" name="AutoShape 5"/>
            <p:cNvSpPr>
              <a:spLocks noChangeArrowheads="1"/>
            </p:cNvSpPr>
            <p:nvPr/>
          </p:nvSpPr>
          <p:spPr bwMode="auto">
            <a:xfrm>
              <a:off x="4571999" y="20574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dirty="0">
                  <a:latin typeface="Calibri"/>
                  <a:cs typeface="Calibri"/>
                </a:rPr>
                <a:t>Stage 1</a:t>
              </a:r>
            </a:p>
          </p:txBody>
        </p:sp>
        <p:sp>
          <p:nvSpPr>
            <p:cNvPr id="5" name="Line 6"/>
            <p:cNvSpPr>
              <a:spLocks noChangeShapeType="1"/>
            </p:cNvSpPr>
            <p:nvPr/>
          </p:nvSpPr>
          <p:spPr bwMode="auto">
            <a:xfrm>
              <a:off x="5029200" y="1828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 name="Line 7"/>
            <p:cNvSpPr>
              <a:spLocks noChangeShapeType="1"/>
            </p:cNvSpPr>
            <p:nvPr/>
          </p:nvSpPr>
          <p:spPr bwMode="auto">
            <a:xfrm>
              <a:off x="5943600" y="1828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1" name="Line 7"/>
            <p:cNvSpPr>
              <a:spLocks noChangeShapeType="1"/>
            </p:cNvSpPr>
            <p:nvPr/>
          </p:nvSpPr>
          <p:spPr bwMode="auto">
            <a:xfrm>
              <a:off x="5486400" y="2438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2" name="AutoShape 5"/>
            <p:cNvSpPr>
              <a:spLocks noChangeArrowheads="1"/>
            </p:cNvSpPr>
            <p:nvPr/>
          </p:nvSpPr>
          <p:spPr bwMode="auto">
            <a:xfrm>
              <a:off x="4572000" y="26670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dirty="0">
                  <a:latin typeface="Calibri"/>
                  <a:cs typeface="Calibri"/>
                </a:rPr>
                <a:t>Stage 2</a:t>
              </a:r>
            </a:p>
          </p:txBody>
        </p:sp>
        <p:sp>
          <p:nvSpPr>
            <p:cNvPr id="13" name="Line 7"/>
            <p:cNvSpPr>
              <a:spLocks noChangeShapeType="1"/>
            </p:cNvSpPr>
            <p:nvPr/>
          </p:nvSpPr>
          <p:spPr bwMode="auto">
            <a:xfrm>
              <a:off x="5486401" y="3048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4" name="AutoShape 5"/>
            <p:cNvSpPr>
              <a:spLocks noChangeArrowheads="1"/>
            </p:cNvSpPr>
            <p:nvPr/>
          </p:nvSpPr>
          <p:spPr bwMode="auto">
            <a:xfrm>
              <a:off x="4553635" y="32766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dirty="0">
                  <a:latin typeface="Calibri"/>
                  <a:cs typeface="Calibri"/>
                </a:rPr>
                <a:t>Stage 3</a:t>
              </a:r>
            </a:p>
          </p:txBody>
        </p:sp>
        <p:sp>
          <p:nvSpPr>
            <p:cNvPr id="15" name="Line 7"/>
            <p:cNvSpPr>
              <a:spLocks noChangeShapeType="1"/>
            </p:cNvSpPr>
            <p:nvPr/>
          </p:nvSpPr>
          <p:spPr bwMode="auto">
            <a:xfrm>
              <a:off x="5468036" y="3657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grpSp>
      <p:sp>
        <p:nvSpPr>
          <p:cNvPr id="19" name="Content Placeholder 18"/>
          <p:cNvSpPr>
            <a:spLocks noGrp="1"/>
          </p:cNvSpPr>
          <p:nvPr>
            <p:ph idx="1"/>
          </p:nvPr>
        </p:nvSpPr>
        <p:spPr>
          <a:xfrm>
            <a:off x="1548381" y="4895852"/>
            <a:ext cx="9095238" cy="1533524"/>
          </a:xfrm>
        </p:spPr>
        <p:txBody>
          <a:bodyPr>
            <a:normAutofit fontScale="92500" lnSpcReduction="10000"/>
          </a:bodyPr>
          <a:lstStyle/>
          <a:p>
            <a:pPr lvl="1"/>
            <a:r>
              <a:rPr lang="en-US" dirty="0"/>
              <a:t>Divide computation into stages</a:t>
            </a:r>
          </a:p>
          <a:p>
            <a:pPr lvl="1"/>
            <a:r>
              <a:rPr lang="en-US" dirty="0"/>
              <a:t>Pass partial computations from stage to stage</a:t>
            </a:r>
          </a:p>
          <a:p>
            <a:pPr lvl="1"/>
            <a:r>
              <a:rPr lang="en-US" dirty="0"/>
              <a:t>Stage s can start on new computation once values passed to s+1</a:t>
            </a:r>
          </a:p>
          <a:p>
            <a:pPr lvl="1"/>
            <a:r>
              <a:rPr lang="en-US" dirty="0"/>
              <a:t>E.g., complete 3 multiplications in 7 cycles, even though each requires 3 cycles</a:t>
            </a:r>
          </a:p>
          <a:p>
            <a:pPr lvl="1"/>
            <a:r>
              <a:rPr lang="en-US" dirty="0"/>
              <a:t>Note when </a:t>
            </a:r>
            <a:r>
              <a:rPr lang="en-US" dirty="0">
                <a:latin typeface="Consolas" panose="020B0609020204030204" pitchFamily="49" charset="0"/>
              </a:rPr>
              <a:t>p1*p2</a:t>
            </a:r>
            <a:r>
              <a:rPr lang="en-US" dirty="0"/>
              <a:t> is issued – classical data dependency situation</a:t>
            </a:r>
          </a:p>
        </p:txBody>
      </p:sp>
      <p:graphicFrame>
        <p:nvGraphicFramePr>
          <p:cNvPr id="17" name="Content Placeholder 16"/>
          <p:cNvGraphicFramePr>
            <a:graphicFrameLocks/>
          </p:cNvGraphicFramePr>
          <p:nvPr/>
        </p:nvGraphicFramePr>
        <p:xfrm>
          <a:off x="2743200" y="2743200"/>
          <a:ext cx="6934202" cy="1854200"/>
        </p:xfrm>
        <a:graphic>
          <a:graphicData uri="http://schemas.openxmlformats.org/drawingml/2006/table">
            <a:tbl>
              <a:tblPr firstRow="1" bandRow="1">
                <a:tableStyleId>{10A1B5D5-9B99-4C35-A422-299274C87663}</a:tableStyleId>
              </a:tblPr>
              <a:tblGrid>
                <a:gridCol w="1143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2">
                  <a:extLst>
                    <a:ext uri="{9D8B030D-6E8A-4147-A177-3AD203B41FA5}">
                      <a16:colId xmlns:a16="http://schemas.microsoft.com/office/drawing/2014/main" val="20007"/>
                    </a:ext>
                  </a:extLst>
                </a:gridCol>
              </a:tblGrid>
              <a:tr h="370840">
                <a:tc>
                  <a:txBody>
                    <a:bodyPr/>
                    <a:lstStyle/>
                    <a:p>
                      <a:pPr algn="ctr"/>
                      <a:endParaRPr lang="en-US" dirty="0">
                        <a:latin typeface="Calibri"/>
                        <a:cs typeface="Calibri"/>
                      </a:endParaRPr>
                    </a:p>
                  </a:txBody>
                  <a:tcPr marL="124677" marR="124677">
                    <a:lnB w="12700" cap="flat" cmpd="sng" algn="ctr">
                      <a:solidFill>
                        <a:scrgbClr r="0" g="0" b="0"/>
                      </a:solidFill>
                      <a:prstDash val="solid"/>
                      <a:round/>
                      <a:headEnd type="none" w="med" len="med"/>
                      <a:tailEnd type="none" w="med" len="med"/>
                    </a:lnB>
                  </a:tcPr>
                </a:tc>
                <a:tc gridSpan="7">
                  <a:txBody>
                    <a:bodyPr/>
                    <a:lstStyle/>
                    <a:p>
                      <a:pPr algn="ctr"/>
                      <a:r>
                        <a:rPr lang="en-US" dirty="0">
                          <a:latin typeface="Calibri"/>
                          <a:cs typeface="Calibri"/>
                        </a:rPr>
                        <a:t>Time</a:t>
                      </a:r>
                    </a:p>
                  </a:txBody>
                  <a:tcPr marL="124677" marR="124677">
                    <a:lnB w="12700" cap="flat" cmpd="sng" algn="ctr">
                      <a:solidFill>
                        <a:scrgbClr r="0" g="0" b="0"/>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1</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2</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3</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4</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5</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6</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7</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latin typeface="Calibri"/>
                          <a:cs typeface="Calibri"/>
                        </a:rPr>
                        <a:t>Stage 1</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C00000"/>
                          </a:solidFill>
                          <a:latin typeface="Courier New"/>
                          <a:cs typeface="Courier New"/>
                        </a:rPr>
                        <a:t>a*b</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70C0"/>
                          </a:solidFill>
                          <a:latin typeface="Courier New"/>
                          <a:cs typeface="Courier New"/>
                        </a:rPr>
                        <a:t>a*c</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B050"/>
                          </a:solidFill>
                          <a:latin typeface="Courier New"/>
                          <a:cs typeface="Courier New"/>
                        </a:rPr>
                        <a:t>p1*p2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latin typeface="Calibri"/>
                          <a:cs typeface="Calibri"/>
                        </a:rPr>
                        <a:t>Stage 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C00000"/>
                          </a:solidFill>
                          <a:latin typeface="Courier New"/>
                          <a:cs typeface="Courier New"/>
                        </a:rPr>
                        <a:t>a*b</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70C0"/>
                          </a:solidFill>
                          <a:latin typeface="Courier New"/>
                          <a:cs typeface="Courier New"/>
                        </a:rPr>
                        <a:t>a*c</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B050"/>
                          </a:solidFill>
                          <a:latin typeface="Courier New"/>
                          <a:cs typeface="Courier New"/>
                        </a:rPr>
                        <a:t>p1*p2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latin typeface="Calibri"/>
                          <a:cs typeface="Calibri"/>
                        </a:rPr>
                        <a:t>Stage 3</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C00000"/>
                          </a:solidFill>
                          <a:latin typeface="Courier New"/>
                          <a:cs typeface="Courier New"/>
                        </a:rPr>
                        <a:t>a*b</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70C0"/>
                          </a:solidFill>
                          <a:latin typeface="Courier New"/>
                          <a:cs typeface="Courier New"/>
                        </a:rPr>
                        <a:t>a*c</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B050"/>
                          </a:solidFill>
                          <a:latin typeface="Courier New"/>
                          <a:cs typeface="Courier New"/>
                        </a:rPr>
                        <a:t>p1*p2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717AC7F4-8B68-4E03-96DD-0652DF5AF7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05777A6-9C58-4761-A547-F6ACB86EE02F}"/>
              </a:ext>
            </a:extLst>
          </p:cNvPr>
          <p:cNvSpPr/>
          <p:nvPr/>
        </p:nvSpPr>
        <p:spPr>
          <a:xfrm>
            <a:off x="748046" y="887274"/>
            <a:ext cx="5090046" cy="1754326"/>
          </a:xfrm>
          <a:prstGeom prst="rect">
            <a:avLst/>
          </a:prstGeom>
          <a:solidFill>
            <a:schemeClr val="bg1">
              <a:lumMod val="95000"/>
            </a:schemeClr>
          </a:solidFill>
        </p:spPr>
        <p:txBody>
          <a:bodyPr wrap="square">
            <a:spAutoFit/>
          </a:bodyPr>
          <a:lstStyle/>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mult_example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b</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c</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p1 = </a:t>
            </a:r>
            <a:r>
              <a:rPr lang="en-US" dirty="0">
                <a:solidFill>
                  <a:srgbClr val="808080"/>
                </a:solidFill>
                <a:latin typeface="Consolas" panose="020B0609020204030204" pitchFamily="49" charset="0"/>
              </a:rPr>
              <a:t>a</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p2 = </a:t>
            </a:r>
            <a:r>
              <a:rPr lang="en-US" dirty="0">
                <a:solidFill>
                  <a:srgbClr val="808080"/>
                </a:solidFill>
                <a:latin typeface="Consolas" panose="020B0609020204030204" pitchFamily="49" charset="0"/>
              </a:rPr>
              <a:t>a</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p3 = p1 * p2;</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p3;</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652109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normAutofit/>
          </a:bodyPr>
          <a:lstStyle/>
          <a:p>
            <a:pPr eaLnBrk="1" hangingPunct="1">
              <a:defRPr/>
            </a:pPr>
            <a:r>
              <a:rPr lang="en-US" dirty="0"/>
              <a:t>Example: The </a:t>
            </a:r>
            <a:r>
              <a:rPr lang="en-US" dirty="0">
                <a:solidFill>
                  <a:srgbClr val="FFCC00"/>
                </a:solidFill>
              </a:rPr>
              <a:t>Intel Haswell</a:t>
            </a:r>
            <a:r>
              <a:rPr lang="en-US" dirty="0"/>
              <a:t> CPU – aspects that are ILP relevant</a:t>
            </a:r>
          </a:p>
        </p:txBody>
      </p:sp>
      <p:sp>
        <p:nvSpPr>
          <p:cNvPr id="422915" name="Rectangle 3"/>
          <p:cNvSpPr>
            <a:spLocks noGrp="1" noChangeArrowheads="1"/>
          </p:cNvSpPr>
          <p:nvPr>
            <p:ph idx="1"/>
          </p:nvPr>
        </p:nvSpPr>
        <p:spPr/>
        <p:txBody>
          <a:bodyPr>
            <a:normAutofit fontScale="85000" lnSpcReduction="20000"/>
          </a:bodyPr>
          <a:lstStyle/>
          <a:p>
            <a:pPr marL="341313" lvl="1" indent="-341313" defTabSz="895350">
              <a:lnSpc>
                <a:spcPct val="95000"/>
              </a:lnSpc>
              <a:spcBef>
                <a:spcPts val="1000"/>
              </a:spcBef>
              <a:tabLst>
                <a:tab pos="114300" algn="l"/>
                <a:tab pos="5314950" algn="r"/>
                <a:tab pos="7258050" algn="r"/>
              </a:tabLst>
              <a:defRPr/>
            </a:pPr>
            <a:r>
              <a:rPr lang="en-US" sz="2400" dirty="0"/>
              <a:t>Haswell: 8 Total Functional Units</a:t>
            </a:r>
          </a:p>
          <a:p>
            <a:pPr marL="798513" lvl="1" indent="-341313" defTabSz="895350">
              <a:lnSpc>
                <a:spcPct val="85000"/>
              </a:lnSpc>
              <a:tabLst>
                <a:tab pos="114300" algn="l"/>
                <a:tab pos="5314950" algn="r"/>
                <a:tab pos="7258050" algn="r"/>
              </a:tabLst>
              <a:defRPr/>
            </a:pPr>
            <a:endParaRPr lang="en-US" dirty="0"/>
          </a:p>
          <a:p>
            <a:pPr marL="341313" indent="-341313" defTabSz="895350">
              <a:lnSpc>
                <a:spcPct val="85000"/>
              </a:lnSpc>
              <a:tabLst>
                <a:tab pos="114300" algn="l"/>
                <a:tab pos="5314950" algn="r"/>
                <a:tab pos="7258050" algn="r"/>
              </a:tabLst>
              <a:defRPr/>
            </a:pPr>
            <a:r>
              <a:rPr lang="en-US" dirty="0"/>
              <a:t>Multiple instructions can execute in parallel</a:t>
            </a:r>
          </a:p>
          <a:p>
            <a:pPr marL="560388" lvl="1" indent="-222250" defTabSz="895350">
              <a:buNone/>
              <a:tabLst>
                <a:tab pos="114300" algn="l"/>
                <a:tab pos="5314950" algn="r"/>
                <a:tab pos="7258050" algn="r"/>
              </a:tabLst>
              <a:defRPr/>
            </a:pPr>
            <a:r>
              <a:rPr lang="en-US" sz="1800" dirty="0"/>
              <a:t>2 load, with address computation</a:t>
            </a:r>
          </a:p>
          <a:p>
            <a:pPr marL="560388" lvl="1" indent="-222250" defTabSz="895350">
              <a:buNone/>
              <a:tabLst>
                <a:tab pos="114300" algn="l"/>
                <a:tab pos="5314950" algn="r"/>
                <a:tab pos="7258050" algn="r"/>
              </a:tabLst>
              <a:defRPr/>
            </a:pPr>
            <a:r>
              <a:rPr lang="en-US" sz="1800" dirty="0"/>
              <a:t>1 store, with address computation</a:t>
            </a:r>
          </a:p>
          <a:p>
            <a:pPr marL="560388" lvl="1" indent="-222250" defTabSz="895350">
              <a:buNone/>
              <a:tabLst>
                <a:tab pos="114300" algn="l"/>
                <a:tab pos="5314950" algn="r"/>
                <a:tab pos="7258050" algn="r"/>
              </a:tabLst>
              <a:defRPr/>
            </a:pPr>
            <a:r>
              <a:rPr lang="en-US" sz="1800" dirty="0"/>
              <a:t>4 integer ops (doing address arithmetic too – explains why you have more)</a:t>
            </a:r>
          </a:p>
          <a:p>
            <a:pPr marL="560388" lvl="1" indent="-222250" defTabSz="895350">
              <a:buNone/>
              <a:tabLst>
                <a:tab pos="114300" algn="l"/>
                <a:tab pos="5314950" algn="r"/>
                <a:tab pos="7258050" algn="r"/>
              </a:tabLst>
              <a:defRPr/>
            </a:pPr>
            <a:r>
              <a:rPr lang="en-US" sz="1800" dirty="0"/>
              <a:t>2 FP multiply</a:t>
            </a:r>
          </a:p>
          <a:p>
            <a:pPr marL="560388" lvl="1" indent="-222250" defTabSz="895350">
              <a:buNone/>
              <a:tabLst>
                <a:tab pos="114300" algn="l"/>
                <a:tab pos="5314950" algn="r"/>
                <a:tab pos="7258050" algn="r"/>
              </a:tabLst>
              <a:defRPr/>
            </a:pPr>
            <a:r>
              <a:rPr lang="en-US" sz="1800" dirty="0"/>
              <a:t>1 FP add</a:t>
            </a:r>
          </a:p>
          <a:p>
            <a:pPr marL="560388" lvl="1" indent="-222250" defTabSz="895350">
              <a:buNone/>
              <a:tabLst>
                <a:tab pos="114300" algn="l"/>
                <a:tab pos="5314950" algn="r"/>
                <a:tab pos="7258050" algn="r"/>
              </a:tabLst>
              <a:defRPr/>
            </a:pPr>
            <a:r>
              <a:rPr lang="en-US" sz="1800" dirty="0"/>
              <a:t>1 FP divide</a:t>
            </a:r>
          </a:p>
          <a:p>
            <a:pPr marL="560388" lvl="1" indent="-222250" defTabSz="895350">
              <a:buNone/>
              <a:tabLst>
                <a:tab pos="114300" algn="l"/>
                <a:tab pos="5314950" algn="r"/>
                <a:tab pos="7258050" algn="r"/>
              </a:tabLst>
              <a:defRPr/>
            </a:pPr>
            <a:r>
              <a:rPr lang="en-US" dirty="0"/>
              <a:t>	</a:t>
            </a:r>
          </a:p>
          <a:p>
            <a:pPr marL="341313" indent="-341313" defTabSz="895350">
              <a:lnSpc>
                <a:spcPct val="85000"/>
              </a:lnSpc>
              <a:tabLst>
                <a:tab pos="114300" algn="l"/>
                <a:tab pos="5314950" algn="r"/>
                <a:tab pos="7258050" algn="r"/>
              </a:tabLst>
              <a:defRPr/>
            </a:pPr>
            <a:r>
              <a:rPr lang="en-US" dirty="0"/>
              <a:t>Some instructions take &gt; 1 cycle, but can be pipelined</a:t>
            </a:r>
          </a:p>
          <a:p>
            <a:pPr marL="560388" lvl="1" indent="-222250" defTabSz="895350">
              <a:buNone/>
              <a:tabLst>
                <a:tab pos="114300" algn="l"/>
                <a:tab pos="5715000" algn="r"/>
                <a:tab pos="7658100" algn="r"/>
              </a:tabLst>
              <a:defRPr/>
            </a:pPr>
            <a:r>
              <a:rPr lang="en-US" sz="1800" b="1" i="1" dirty="0">
                <a:solidFill>
                  <a:srgbClr val="C00000"/>
                </a:solidFill>
              </a:rPr>
              <a:t>Instruction	Latency, cycles	Cycles/Issue</a:t>
            </a:r>
          </a:p>
          <a:p>
            <a:pPr marL="560388" lvl="1" indent="-222250" defTabSz="895350">
              <a:buNone/>
              <a:tabLst>
                <a:tab pos="114300" algn="l"/>
                <a:tab pos="5314950" algn="r"/>
                <a:tab pos="7258050" algn="r"/>
              </a:tabLst>
              <a:defRPr/>
            </a:pPr>
            <a:r>
              <a:rPr lang="en-US" sz="1800" dirty="0"/>
              <a:t>Load / Store	4	1</a:t>
            </a:r>
          </a:p>
          <a:p>
            <a:pPr marL="560388" lvl="1" indent="-222250" defTabSz="895350">
              <a:buNone/>
              <a:tabLst>
                <a:tab pos="114300" algn="l"/>
                <a:tab pos="5314950" algn="r"/>
                <a:tab pos="7258050" algn="r"/>
              </a:tabLst>
              <a:defRPr/>
            </a:pPr>
            <a:r>
              <a:rPr lang="en-US" sz="1800" dirty="0"/>
              <a:t>Integer Multiply	3	1</a:t>
            </a:r>
          </a:p>
          <a:p>
            <a:pPr marL="560388" lvl="1" indent="-222250" defTabSz="895350">
              <a:buNone/>
              <a:tabLst>
                <a:tab pos="114300" algn="l"/>
                <a:tab pos="5314950" algn="r"/>
                <a:tab pos="7258050" algn="r"/>
              </a:tabLst>
              <a:defRPr/>
            </a:pPr>
            <a:r>
              <a:rPr lang="en-US" sz="1800" dirty="0"/>
              <a:t>Integer Add	1	1</a:t>
            </a:r>
          </a:p>
          <a:p>
            <a:pPr marL="560388" lvl="1" indent="-222250" defTabSz="895350">
              <a:buNone/>
              <a:tabLst>
                <a:tab pos="114300" algn="l"/>
                <a:tab pos="5314950" algn="r"/>
                <a:tab pos="7258050" algn="r"/>
              </a:tabLst>
              <a:defRPr/>
            </a:pPr>
            <a:r>
              <a:rPr lang="en-US" sz="1800" b="1" dirty="0"/>
              <a:t>Integer/Long Divide	3-30	3-30</a:t>
            </a:r>
          </a:p>
          <a:p>
            <a:pPr marL="560388" lvl="1" indent="-222250" defTabSz="895350">
              <a:buNone/>
              <a:tabLst>
                <a:tab pos="114300" algn="l"/>
                <a:tab pos="5314950" algn="r"/>
                <a:tab pos="7258050" algn="r"/>
              </a:tabLst>
              <a:defRPr/>
            </a:pPr>
            <a:r>
              <a:rPr lang="en-US" sz="1800" dirty="0"/>
              <a:t>Single/Double FP Multiply	5	1</a:t>
            </a:r>
          </a:p>
          <a:p>
            <a:pPr marL="560388" lvl="1" indent="-222250" defTabSz="895350">
              <a:buNone/>
              <a:tabLst>
                <a:tab pos="114300" algn="l"/>
                <a:tab pos="5314950" algn="r"/>
                <a:tab pos="7258050" algn="r"/>
              </a:tabLst>
              <a:defRPr/>
            </a:pPr>
            <a:r>
              <a:rPr lang="en-US" sz="1800" dirty="0"/>
              <a:t>Single/Double FP Add	3	1</a:t>
            </a:r>
          </a:p>
          <a:p>
            <a:pPr marL="560388" lvl="1" indent="-222250" defTabSz="895350">
              <a:buNone/>
              <a:tabLst>
                <a:tab pos="114300" algn="l"/>
                <a:tab pos="5314950" algn="r"/>
                <a:tab pos="7258050" algn="r"/>
              </a:tabLst>
              <a:defRPr/>
            </a:pPr>
            <a:r>
              <a:rPr lang="en-US" sz="1800" b="1" dirty="0"/>
              <a:t>Single/Double FP Divide	3-15	3-15</a:t>
            </a:r>
          </a:p>
        </p:txBody>
      </p:sp>
      <p:sp>
        <p:nvSpPr>
          <p:cNvPr id="2" name="Slide Number Placeholder 1">
            <a:extLst>
              <a:ext uri="{FF2B5EF4-FFF2-40B4-BE49-F238E27FC236}">
                <a16:creationId xmlns:a16="http://schemas.microsoft.com/office/drawing/2014/main" id="{5522E6D4-68CF-4C2A-90C0-ADFA9CBD53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B58F55A-2B00-4CCC-9023-B63A6D693B0B}"/>
              </a:ext>
            </a:extLst>
          </p:cNvPr>
          <p:cNvSpPr/>
          <p:nvPr/>
        </p:nvSpPr>
        <p:spPr>
          <a:xfrm>
            <a:off x="7968312" y="5598813"/>
            <a:ext cx="3311099" cy="923330"/>
          </a:xfrm>
          <a:prstGeom prst="rect">
            <a:avLst/>
          </a:prstGeom>
          <a:solidFill>
            <a:schemeClr val="accent4">
              <a:lumMod val="40000"/>
              <a:lumOff val="60000"/>
            </a:schemeClr>
          </a:solidFill>
        </p:spPr>
        <p:txBody>
          <a:bodyPr wrap="none">
            <a:spAutoFit/>
          </a:bodyPr>
          <a:lstStyle/>
          <a:p>
            <a:r>
              <a:rPr lang="en-US" dirty="0">
                <a:ea typeface="Times New Roman" panose="02020603050405020304" pitchFamily="18" charset="0"/>
              </a:rPr>
              <a:t>For this type of info: see </a:t>
            </a:r>
            <a:r>
              <a:rPr lang="en-US" dirty="0" err="1">
                <a:ea typeface="Times New Roman" panose="02020603050405020304" pitchFamily="18" charset="0"/>
              </a:rPr>
              <a:t>Agner</a:t>
            </a:r>
            <a:r>
              <a:rPr lang="en-US" dirty="0">
                <a:ea typeface="Times New Roman" panose="02020603050405020304" pitchFamily="18" charset="0"/>
              </a:rPr>
              <a:t> </a:t>
            </a:r>
            <a:br>
              <a:rPr lang="en-US" dirty="0">
                <a:ea typeface="Times New Roman" panose="02020603050405020304" pitchFamily="18" charset="0"/>
              </a:rPr>
            </a:br>
            <a:r>
              <a:rPr lang="en-US" dirty="0">
                <a:ea typeface="Times New Roman" panose="02020603050405020304" pitchFamily="18" charset="0"/>
              </a:rPr>
              <a:t>Fog's optimization </a:t>
            </a:r>
            <a:r>
              <a:rPr lang="en-US" u="sng" dirty="0">
                <a:solidFill>
                  <a:srgbClr val="0000FF"/>
                </a:solidFill>
                <a:ea typeface="Times New Roman" panose="02020603050405020304" pitchFamily="18" charset="0"/>
                <a:hlinkClick r:id="rId4"/>
              </a:rPr>
              <a:t>manual</a:t>
            </a:r>
            <a:r>
              <a:rPr lang="en-US" dirty="0"/>
              <a:t> (part </a:t>
            </a:r>
            <a:br>
              <a:rPr lang="en-US" dirty="0"/>
            </a:br>
            <a:r>
              <a:rPr lang="en-US" dirty="0"/>
              <a:t>of “ME759 assigned reading” list)</a:t>
            </a:r>
          </a:p>
        </p:txBody>
      </p:sp>
      <p:pic>
        <p:nvPicPr>
          <p:cNvPr id="4" name="Picture 3">
            <a:extLst>
              <a:ext uri="{FF2B5EF4-FFF2-40B4-BE49-F238E27FC236}">
                <a16:creationId xmlns:a16="http://schemas.microsoft.com/office/drawing/2014/main" id="{EDFC448C-8BD3-42F6-92BA-AC7789CB38AC}"/>
              </a:ext>
            </a:extLst>
          </p:cNvPr>
          <p:cNvPicPr>
            <a:picLocks noChangeAspect="1"/>
          </p:cNvPicPr>
          <p:nvPr/>
        </p:nvPicPr>
        <p:blipFill>
          <a:blip r:embed="rId5"/>
          <a:stretch>
            <a:fillRect/>
          </a:stretch>
        </p:blipFill>
        <p:spPr>
          <a:xfrm>
            <a:off x="7629305" y="1023979"/>
            <a:ext cx="3989115" cy="2863980"/>
          </a:xfrm>
          <a:prstGeom prst="rect">
            <a:avLst/>
          </a:prstGeom>
        </p:spPr>
      </p:pic>
    </p:spTree>
    <p:extLst>
      <p:ext uri="{BB962C8B-B14F-4D97-AF65-F5344CB8AC3E}">
        <p14:creationId xmlns:p14="http://schemas.microsoft.com/office/powerpoint/2010/main" val="3820737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91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291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291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2915">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2915">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2915">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2915">
                                            <p:txEl>
                                              <p:pRg st="16" end="1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2915">
                                            <p:txEl>
                                              <p:pRg st="17" end="1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2915">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eaLnBrk="1" hangingPunct="1">
              <a:defRPr/>
            </a:pPr>
            <a:r>
              <a:rPr lang="en-US" dirty="0"/>
              <a:t>x86-64 Compilation of </a:t>
            </a:r>
            <a:r>
              <a:rPr lang="en-US" dirty="0">
                <a:solidFill>
                  <a:srgbClr val="FFC000"/>
                </a:solidFill>
                <a:latin typeface="Consolas" panose="020B0609020204030204" pitchFamily="49" charset="0"/>
              </a:rPr>
              <a:t>combine4</a:t>
            </a:r>
            <a:r>
              <a:rPr lang="en-US" dirty="0"/>
              <a:t> function</a:t>
            </a:r>
          </a:p>
        </p:txBody>
      </p:sp>
      <p:sp>
        <p:nvSpPr>
          <p:cNvPr id="2" name="Slide Number Placeholder 1">
            <a:extLst>
              <a:ext uri="{FF2B5EF4-FFF2-40B4-BE49-F238E27FC236}">
                <a16:creationId xmlns:a16="http://schemas.microsoft.com/office/drawing/2014/main" id="{99D89214-71E3-42EB-BCB7-065DC28A2E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77219" name="Rectangle 3"/>
          <p:cNvSpPr>
            <a:spLocks noGrp="1" noChangeArrowheads="1"/>
          </p:cNvSpPr>
          <p:nvPr>
            <p:ph type="body" idx="4294967295"/>
          </p:nvPr>
        </p:nvSpPr>
        <p:spPr>
          <a:xfrm>
            <a:off x="0" y="1371600"/>
            <a:ext cx="8255000" cy="685800"/>
          </a:xfrm>
        </p:spPr>
        <p:txBody>
          <a:bodyPr/>
          <a:lstStyle/>
          <a:p>
            <a:pPr marL="287338" indent="-287338">
              <a:defRPr/>
            </a:pPr>
            <a:r>
              <a:rPr lang="en-US" dirty="0"/>
              <a:t>Inner Loop (Case: Integer Multiply)</a:t>
            </a:r>
          </a:p>
        </p:txBody>
      </p:sp>
      <p:sp>
        <p:nvSpPr>
          <p:cNvPr id="19460" name="Rectangle 4"/>
          <p:cNvSpPr>
            <a:spLocks noChangeArrowheads="1"/>
          </p:cNvSpPr>
          <p:nvPr/>
        </p:nvSpPr>
        <p:spPr bwMode="auto">
          <a:xfrm>
            <a:off x="3015875" y="2057400"/>
            <a:ext cx="5715000" cy="1166986"/>
          </a:xfrm>
          <a:prstGeom prst="rect">
            <a:avLst/>
          </a:prstGeom>
          <a:solidFill>
            <a:schemeClr val="bg1">
              <a:lumMod val="95000"/>
            </a:schemeClr>
          </a:solidFill>
          <a:ln w="12700" cmpd="dbl">
            <a:solidFill>
              <a:schemeClr val="tx1"/>
            </a:solidFill>
            <a:miter lim="800000"/>
            <a:headEnd/>
            <a:tailEnd/>
          </a:ln>
        </p:spPr>
        <p:txBody>
          <a:bodyPr wrap="square" lIns="90487" tIns="44450" rIns="90487" bIns="44450">
            <a:spAutoFit/>
          </a:bodyPr>
          <a:lstStyle/>
          <a:p>
            <a:pPr>
              <a:tabLst>
                <a:tab pos="228600" algn="l"/>
                <a:tab pos="914400" algn="l"/>
                <a:tab pos="3149600" algn="l"/>
              </a:tabLst>
            </a:pPr>
            <a:r>
              <a:rPr lang="en-US" sz="1400" dirty="0">
                <a:latin typeface="Courier New" pitchFamily="49" charset="0"/>
              </a:rPr>
              <a:t>.L519:		# Loop:</a:t>
            </a:r>
          </a:p>
          <a:p>
            <a:pPr>
              <a:tabLst>
                <a:tab pos="228600" algn="l"/>
                <a:tab pos="914400" algn="l"/>
                <a:tab pos="3149600" algn="l"/>
              </a:tabLst>
            </a:pPr>
            <a:r>
              <a:rPr lang="en-US" sz="1400" dirty="0">
                <a:latin typeface="Courier New" pitchFamily="49" charset="0"/>
              </a:rPr>
              <a:t>	</a:t>
            </a:r>
            <a:r>
              <a:rPr lang="en-US" sz="1400" dirty="0" err="1">
                <a:solidFill>
                  <a:srgbClr val="C00000"/>
                </a:solidFill>
                <a:latin typeface="Courier New" pitchFamily="49" charset="0"/>
              </a:rPr>
              <a:t>imull</a:t>
            </a:r>
            <a:r>
              <a:rPr lang="en-US" sz="1400" dirty="0">
                <a:solidFill>
                  <a:srgbClr val="C00000"/>
                </a:solidFill>
                <a:latin typeface="Courier New" pitchFamily="49" charset="0"/>
              </a:rPr>
              <a:t>	(%rax,%rdx,4), %</a:t>
            </a:r>
            <a:r>
              <a:rPr lang="en-US" sz="1400" dirty="0" err="1">
                <a:solidFill>
                  <a:srgbClr val="C00000"/>
                </a:solidFill>
                <a:latin typeface="Courier New" pitchFamily="49" charset="0"/>
              </a:rPr>
              <a:t>ecx</a:t>
            </a:r>
            <a:r>
              <a:rPr lang="en-US" sz="1400" dirty="0">
                <a:solidFill>
                  <a:srgbClr val="C00000"/>
                </a:solidFill>
                <a:latin typeface="Courier New" pitchFamily="49" charset="0"/>
              </a:rPr>
              <a:t>	# t = t * d[</a:t>
            </a:r>
            <a:r>
              <a:rPr lang="en-US" sz="1400" dirty="0" err="1">
                <a:solidFill>
                  <a:srgbClr val="C00000"/>
                </a:solidFill>
                <a:latin typeface="Courier New" pitchFamily="49" charset="0"/>
              </a:rPr>
              <a:t>i</a:t>
            </a:r>
            <a:r>
              <a:rPr lang="en-US" sz="1400" dirty="0">
                <a:solidFill>
                  <a:srgbClr val="C00000"/>
                </a:solidFill>
                <a:latin typeface="Courier New" pitchFamily="49" charset="0"/>
              </a:rPr>
              <a:t>]</a:t>
            </a:r>
          </a:p>
          <a:p>
            <a:pPr>
              <a:tabLst>
                <a:tab pos="228600" algn="l"/>
                <a:tab pos="914400" algn="l"/>
                <a:tab pos="3149600" algn="l"/>
              </a:tabLst>
            </a:pPr>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$1, %</a:t>
            </a:r>
            <a:r>
              <a:rPr lang="en-US" sz="1400" dirty="0" err="1">
                <a:latin typeface="Courier New" pitchFamily="49" charset="0"/>
              </a:rPr>
              <a:t>rdx</a:t>
            </a:r>
            <a:r>
              <a:rPr lang="en-US" sz="1400" dirty="0">
                <a:latin typeface="Courier New" pitchFamily="49" charset="0"/>
              </a:rPr>
              <a:t>	# </a:t>
            </a:r>
            <a:r>
              <a:rPr lang="en-US" sz="1400" dirty="0" err="1">
                <a:latin typeface="Courier New" pitchFamily="49" charset="0"/>
              </a:rPr>
              <a:t>i</a:t>
            </a:r>
            <a:r>
              <a:rPr lang="en-US" sz="1400" dirty="0">
                <a:latin typeface="Courier New" pitchFamily="49" charset="0"/>
              </a:rPr>
              <a:t>++</a:t>
            </a:r>
          </a:p>
          <a:p>
            <a:pPr>
              <a:tabLst>
                <a:tab pos="228600" algn="l"/>
                <a:tab pos="914400" algn="l"/>
                <a:tab pos="3149600" algn="l"/>
              </a:tabLst>
            </a:pPr>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rdx</a:t>
            </a:r>
            <a:r>
              <a:rPr lang="en-US" sz="1400" dirty="0">
                <a:latin typeface="Courier New" pitchFamily="49" charset="0"/>
              </a:rPr>
              <a:t>, %</a:t>
            </a:r>
            <a:r>
              <a:rPr lang="en-US" sz="1400" dirty="0" err="1">
                <a:latin typeface="Courier New" pitchFamily="49" charset="0"/>
              </a:rPr>
              <a:t>rbp</a:t>
            </a:r>
            <a:r>
              <a:rPr lang="en-US" sz="1400" dirty="0">
                <a:latin typeface="Courier New" pitchFamily="49" charset="0"/>
              </a:rPr>
              <a:t>	# Compare </a:t>
            </a:r>
            <a:r>
              <a:rPr lang="en-US" sz="1400" dirty="0" err="1">
                <a:latin typeface="Courier New" pitchFamily="49" charset="0"/>
              </a:rPr>
              <a:t>length:i</a:t>
            </a:r>
            <a:endParaRPr lang="en-US" sz="1400" dirty="0">
              <a:latin typeface="Courier New" pitchFamily="49" charset="0"/>
            </a:endParaRPr>
          </a:p>
          <a:p>
            <a:pPr>
              <a:tabLst>
                <a:tab pos="228600" algn="l"/>
                <a:tab pos="914400" algn="l"/>
                <a:tab pos="3149600" algn="l"/>
              </a:tabLst>
            </a:pPr>
            <a:r>
              <a:rPr lang="en-US" sz="1400" dirty="0">
                <a:latin typeface="Courier New" pitchFamily="49" charset="0"/>
              </a:rPr>
              <a:t>	</a:t>
            </a:r>
            <a:r>
              <a:rPr lang="en-US" sz="1400" dirty="0" err="1">
                <a:latin typeface="Courier New" pitchFamily="49" charset="0"/>
              </a:rPr>
              <a:t>jg</a:t>
            </a:r>
            <a:r>
              <a:rPr lang="en-US" sz="1400" dirty="0">
                <a:latin typeface="Courier New" pitchFamily="49" charset="0"/>
              </a:rPr>
              <a:t>	.L519	# If &gt;, </a:t>
            </a:r>
            <a:r>
              <a:rPr lang="en-US" sz="1400" dirty="0" err="1">
                <a:latin typeface="Courier New" pitchFamily="49" charset="0"/>
              </a:rPr>
              <a:t>goto</a:t>
            </a:r>
            <a:r>
              <a:rPr lang="en-US" sz="1400" dirty="0">
                <a:latin typeface="Courier New" pitchFamily="49" charset="0"/>
              </a:rPr>
              <a:t> Loop</a:t>
            </a:r>
          </a:p>
        </p:txBody>
      </p:sp>
      <p:graphicFrame>
        <p:nvGraphicFramePr>
          <p:cNvPr id="9" name="Group 49"/>
          <p:cNvGraphicFramePr>
            <a:graphicFrameLocks noGrp="1"/>
          </p:cNvGraphicFramePr>
          <p:nvPr/>
        </p:nvGraphicFramePr>
        <p:xfrm>
          <a:off x="3094038" y="4013328"/>
          <a:ext cx="6003925" cy="1549273"/>
        </p:xfrm>
        <a:graphic>
          <a:graphicData uri="http://schemas.openxmlformats.org/drawingml/2006/table">
            <a:tbl>
              <a:tblPr/>
              <a:tblGrid>
                <a:gridCol w="1723349">
                  <a:extLst>
                    <a:ext uri="{9D8B030D-6E8A-4147-A177-3AD203B41FA5}">
                      <a16:colId xmlns:a16="http://schemas.microsoft.com/office/drawing/2014/main" val="20000"/>
                    </a:ext>
                  </a:extLst>
                </a:gridCol>
                <a:gridCol w="1070144">
                  <a:extLst>
                    <a:ext uri="{9D8B030D-6E8A-4147-A177-3AD203B41FA5}">
                      <a16:colId xmlns:a16="http://schemas.microsoft.com/office/drawing/2014/main" val="20001"/>
                    </a:ext>
                  </a:extLst>
                </a:gridCol>
                <a:gridCol w="1070144">
                  <a:extLst>
                    <a:ext uri="{9D8B030D-6E8A-4147-A177-3AD203B41FA5}">
                      <a16:colId xmlns:a16="http://schemas.microsoft.com/office/drawing/2014/main" val="20002"/>
                    </a:ext>
                  </a:extLst>
                </a:gridCol>
                <a:gridCol w="1070144">
                  <a:extLst>
                    <a:ext uri="{9D8B030D-6E8A-4147-A177-3AD203B41FA5}">
                      <a16:colId xmlns:a16="http://schemas.microsoft.com/office/drawing/2014/main" val="20003"/>
                    </a:ext>
                  </a:extLst>
                </a:gridCol>
                <a:gridCol w="1070144">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B050"/>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404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7"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7"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145374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normAutofit/>
          </a:bodyPr>
          <a:lstStyle/>
          <a:p>
            <a:pPr eaLnBrk="1" hangingPunct="1">
              <a:defRPr/>
            </a:pPr>
            <a:r>
              <a:rPr lang="en-US" dirty="0">
                <a:solidFill>
                  <a:srgbClr val="FFC000"/>
                </a:solidFill>
                <a:latin typeface="Consolas" panose="020B0609020204030204" pitchFamily="49" charset="0"/>
              </a:rPr>
              <a:t>combine4</a:t>
            </a:r>
            <a:r>
              <a:rPr lang="en-US" dirty="0"/>
              <a:t> = Serial Computation</a:t>
            </a:r>
          </a:p>
        </p:txBody>
      </p:sp>
      <p:sp>
        <p:nvSpPr>
          <p:cNvPr id="2" name="Slide Number Placeholder 1">
            <a:extLst>
              <a:ext uri="{FF2B5EF4-FFF2-40B4-BE49-F238E27FC236}">
                <a16:creationId xmlns:a16="http://schemas.microsoft.com/office/drawing/2014/main" id="{5533C727-3C4D-4003-BCB1-278E132CF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83363" name="Rectangle 3"/>
          <p:cNvSpPr>
            <a:spLocks noGrp="1" noChangeArrowheads="1"/>
          </p:cNvSpPr>
          <p:nvPr>
            <p:ph type="body" idx="4294967295"/>
          </p:nvPr>
        </p:nvSpPr>
        <p:spPr>
          <a:xfrm>
            <a:off x="5651927" y="1644134"/>
            <a:ext cx="6365875" cy="3569732"/>
          </a:xfrm>
        </p:spPr>
        <p:txBody>
          <a:bodyPr>
            <a:normAutofit/>
          </a:bodyPr>
          <a:lstStyle/>
          <a:p>
            <a:pPr marL="287338" indent="-287338">
              <a:defRPr/>
            </a:pPr>
            <a:endParaRPr lang="en-US" dirty="0"/>
          </a:p>
          <a:p>
            <a:pPr marL="287338" indent="-287338">
              <a:defRPr/>
            </a:pPr>
            <a:r>
              <a:rPr lang="en-US" dirty="0"/>
              <a:t>Computation, assume length=8:</a:t>
            </a:r>
          </a:p>
          <a:p>
            <a:pPr marL="285750" lvl="1" indent="-171450">
              <a:buNone/>
              <a:defRPr/>
            </a:pPr>
            <a:r>
              <a:rPr lang="en-US" sz="1400" b="1" dirty="0"/>
              <a:t> </a:t>
            </a:r>
            <a:r>
              <a:rPr lang="en-US" sz="1600" b="1" dirty="0">
                <a:latin typeface="Courier New" pitchFamily="49" charset="0"/>
              </a:rPr>
              <a:t>((((((((1 * d[0]) * d[1]) * d[2]) * d[3]) </a:t>
            </a:r>
            <a:br>
              <a:rPr lang="en-US" sz="1600" b="1" dirty="0">
                <a:latin typeface="Courier New" pitchFamily="49" charset="0"/>
              </a:rPr>
            </a:br>
            <a:r>
              <a:rPr lang="en-US" sz="1600" b="1" dirty="0">
                <a:latin typeface="Courier New" pitchFamily="49" charset="0"/>
              </a:rPr>
              <a:t>* d[4]) * d[5]) * d[6]) * d[7])</a:t>
            </a:r>
          </a:p>
          <a:p>
            <a:pPr marL="287338" indent="-287338">
              <a:defRPr/>
            </a:pPr>
            <a:endParaRPr lang="en-US" dirty="0"/>
          </a:p>
          <a:p>
            <a:pPr marL="287338" indent="-287338">
              <a:defRPr/>
            </a:pPr>
            <a:r>
              <a:rPr lang="en-US" dirty="0"/>
              <a:t>You have </a:t>
            </a:r>
            <a:r>
              <a:rPr lang="en-US" dirty="0">
                <a:solidFill>
                  <a:srgbClr val="0070C0"/>
                </a:solidFill>
              </a:rPr>
              <a:t>sequential dependence</a:t>
            </a:r>
          </a:p>
          <a:p>
            <a:pPr marL="687388" lvl="1" indent="-287338">
              <a:defRPr/>
            </a:pPr>
            <a:r>
              <a:rPr lang="en-US" dirty="0"/>
              <a:t>Performance: determined by latency of </a:t>
            </a:r>
            <a:r>
              <a:rPr lang="en-US" b="1" dirty="0">
                <a:latin typeface="Consolas" panose="020B0609020204030204" pitchFamily="49" charset="0"/>
              </a:rPr>
              <a:t>OP</a:t>
            </a:r>
          </a:p>
        </p:txBody>
      </p:sp>
      <p:grpSp>
        <p:nvGrpSpPr>
          <p:cNvPr id="3" name="Group 2"/>
          <p:cNvGrpSpPr/>
          <p:nvPr/>
        </p:nvGrpSpPr>
        <p:grpSpPr>
          <a:xfrm>
            <a:off x="1224292" y="1386768"/>
            <a:ext cx="3286500" cy="4572000"/>
            <a:chOff x="2123701" y="1371600"/>
            <a:chExt cx="3286500" cy="4572000"/>
          </a:xfrm>
        </p:grpSpPr>
        <p:sp>
          <p:nvSpPr>
            <p:cNvPr id="20503" name="AutoShape 5"/>
            <p:cNvSpPr>
              <a:spLocks noChangeArrowheads="1"/>
            </p:cNvSpPr>
            <p:nvPr/>
          </p:nvSpPr>
          <p:spPr bwMode="auto">
            <a:xfrm>
              <a:off x="2123701" y="1905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04" name="Line 6"/>
            <p:cNvSpPr>
              <a:spLocks noChangeShapeType="1"/>
            </p:cNvSpPr>
            <p:nvPr/>
          </p:nvSpPr>
          <p:spPr bwMode="auto">
            <a:xfrm>
              <a:off x="2276101" y="1676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05" name="Line 7"/>
            <p:cNvSpPr>
              <a:spLocks noChangeShapeType="1"/>
            </p:cNvSpPr>
            <p:nvPr/>
          </p:nvSpPr>
          <p:spPr bwMode="auto">
            <a:xfrm>
              <a:off x="2504701" y="1676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06" name="AutoShape 8"/>
            <p:cNvSpPr>
              <a:spLocks noChangeArrowheads="1"/>
            </p:cNvSpPr>
            <p:nvPr/>
          </p:nvSpPr>
          <p:spPr bwMode="auto">
            <a:xfrm>
              <a:off x="2521261" y="2438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07" name="Line 9"/>
            <p:cNvSpPr>
              <a:spLocks noChangeShapeType="1"/>
            </p:cNvSpPr>
            <p:nvPr/>
          </p:nvSpPr>
          <p:spPr bwMode="auto">
            <a:xfrm>
              <a:off x="2673661" y="22860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08" name="Line 10"/>
            <p:cNvSpPr>
              <a:spLocks noChangeShapeType="1"/>
            </p:cNvSpPr>
            <p:nvPr/>
          </p:nvSpPr>
          <p:spPr bwMode="auto">
            <a:xfrm>
              <a:off x="2902261" y="2209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09" name="Freeform 11"/>
            <p:cNvSpPr>
              <a:spLocks/>
            </p:cNvSpPr>
            <p:nvPr/>
          </p:nvSpPr>
          <p:spPr bwMode="auto">
            <a:xfrm>
              <a:off x="2428501" y="22098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72" name="Rectangle 12"/>
            <p:cNvSpPr>
              <a:spLocks noChangeArrowheads="1"/>
            </p:cNvSpPr>
            <p:nvPr/>
          </p:nvSpPr>
          <p:spPr bwMode="auto">
            <a:xfrm>
              <a:off x="2169740" y="1371600"/>
              <a:ext cx="230191"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783373" name="Rectangle 13"/>
            <p:cNvSpPr>
              <a:spLocks noChangeArrowheads="1"/>
            </p:cNvSpPr>
            <p:nvPr/>
          </p:nvSpPr>
          <p:spPr bwMode="auto">
            <a:xfrm>
              <a:off x="2352302" y="13716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783374" name="Rectangle 14"/>
            <p:cNvSpPr>
              <a:spLocks noChangeArrowheads="1"/>
            </p:cNvSpPr>
            <p:nvPr/>
          </p:nvSpPr>
          <p:spPr bwMode="auto">
            <a:xfrm>
              <a:off x="2749862" y="19050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20513" name="AutoShape 15"/>
            <p:cNvSpPr>
              <a:spLocks noChangeArrowheads="1"/>
            </p:cNvSpPr>
            <p:nvPr/>
          </p:nvSpPr>
          <p:spPr bwMode="auto">
            <a:xfrm>
              <a:off x="2909359" y="29718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14" name="Line 16"/>
            <p:cNvSpPr>
              <a:spLocks noChangeShapeType="1"/>
            </p:cNvSpPr>
            <p:nvPr/>
          </p:nvSpPr>
          <p:spPr bwMode="auto">
            <a:xfrm>
              <a:off x="3061759" y="28194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15" name="Line 17"/>
            <p:cNvSpPr>
              <a:spLocks noChangeShapeType="1"/>
            </p:cNvSpPr>
            <p:nvPr/>
          </p:nvSpPr>
          <p:spPr bwMode="auto">
            <a:xfrm>
              <a:off x="3290359" y="27432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16" name="Freeform 18"/>
            <p:cNvSpPr>
              <a:spLocks/>
            </p:cNvSpPr>
            <p:nvPr/>
          </p:nvSpPr>
          <p:spPr bwMode="auto">
            <a:xfrm>
              <a:off x="2810186" y="27432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79" name="Rectangle 19"/>
            <p:cNvSpPr>
              <a:spLocks noChangeArrowheads="1"/>
            </p:cNvSpPr>
            <p:nvPr/>
          </p:nvSpPr>
          <p:spPr bwMode="auto">
            <a:xfrm>
              <a:off x="3137960" y="24384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0518" name="AutoShape 20"/>
            <p:cNvSpPr>
              <a:spLocks noChangeArrowheads="1"/>
            </p:cNvSpPr>
            <p:nvPr/>
          </p:nvSpPr>
          <p:spPr bwMode="auto">
            <a:xfrm>
              <a:off x="3293534" y="35052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dirty="0">
                  <a:latin typeface="Courier New" pitchFamily="49" charset="0"/>
                </a:rPr>
                <a:t>*</a:t>
              </a:r>
            </a:p>
          </p:txBody>
        </p:sp>
        <p:sp>
          <p:nvSpPr>
            <p:cNvPr id="20519" name="Line 21"/>
            <p:cNvSpPr>
              <a:spLocks noChangeShapeType="1"/>
            </p:cNvSpPr>
            <p:nvPr/>
          </p:nvSpPr>
          <p:spPr bwMode="auto">
            <a:xfrm>
              <a:off x="3445934" y="33528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20" name="Line 22"/>
            <p:cNvSpPr>
              <a:spLocks noChangeShapeType="1"/>
            </p:cNvSpPr>
            <p:nvPr/>
          </p:nvSpPr>
          <p:spPr bwMode="auto">
            <a:xfrm>
              <a:off x="3674534" y="3276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21" name="Freeform 23"/>
            <p:cNvSpPr>
              <a:spLocks/>
            </p:cNvSpPr>
            <p:nvPr/>
          </p:nvSpPr>
          <p:spPr bwMode="auto">
            <a:xfrm>
              <a:off x="3198284" y="32766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84" name="Rectangle 24"/>
            <p:cNvSpPr>
              <a:spLocks noChangeArrowheads="1"/>
            </p:cNvSpPr>
            <p:nvPr/>
          </p:nvSpPr>
          <p:spPr bwMode="auto">
            <a:xfrm>
              <a:off x="3522135" y="29718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0523" name="AutoShape 25"/>
            <p:cNvSpPr>
              <a:spLocks noChangeArrowheads="1"/>
            </p:cNvSpPr>
            <p:nvPr/>
          </p:nvSpPr>
          <p:spPr bwMode="auto">
            <a:xfrm>
              <a:off x="3692836" y="40386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24" name="Line 26"/>
            <p:cNvSpPr>
              <a:spLocks noChangeShapeType="1"/>
            </p:cNvSpPr>
            <p:nvPr/>
          </p:nvSpPr>
          <p:spPr bwMode="auto">
            <a:xfrm>
              <a:off x="3845236" y="38862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25" name="Line 27"/>
            <p:cNvSpPr>
              <a:spLocks noChangeShapeType="1"/>
            </p:cNvSpPr>
            <p:nvPr/>
          </p:nvSpPr>
          <p:spPr bwMode="auto">
            <a:xfrm>
              <a:off x="4073836" y="3810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26" name="Freeform 28"/>
            <p:cNvSpPr>
              <a:spLocks/>
            </p:cNvSpPr>
            <p:nvPr/>
          </p:nvSpPr>
          <p:spPr bwMode="auto">
            <a:xfrm>
              <a:off x="3582459" y="38100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89" name="Rectangle 29"/>
            <p:cNvSpPr>
              <a:spLocks noChangeArrowheads="1"/>
            </p:cNvSpPr>
            <p:nvPr/>
          </p:nvSpPr>
          <p:spPr bwMode="auto">
            <a:xfrm>
              <a:off x="3921437" y="35052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dirty="0">
                  <a:solidFill>
                    <a:schemeClr val="tx2"/>
                  </a:solidFill>
                  <a:latin typeface="Courier New" pitchFamily="49" charset="0"/>
                </a:rPr>
                <a:t>d</a:t>
              </a:r>
              <a:r>
                <a:rPr lang="en-US" baseline="-25000" dirty="0">
                  <a:solidFill>
                    <a:schemeClr val="tx2"/>
                  </a:solidFill>
                  <a:latin typeface="Courier New" pitchFamily="49" charset="0"/>
                </a:rPr>
                <a:t>4</a:t>
              </a:r>
            </a:p>
          </p:txBody>
        </p:sp>
        <p:sp>
          <p:nvSpPr>
            <p:cNvPr id="20528" name="AutoShape 30"/>
            <p:cNvSpPr>
              <a:spLocks noChangeArrowheads="1"/>
            </p:cNvSpPr>
            <p:nvPr/>
          </p:nvSpPr>
          <p:spPr bwMode="auto">
            <a:xfrm>
              <a:off x="4075141" y="4572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29" name="Line 31"/>
            <p:cNvSpPr>
              <a:spLocks noChangeShapeType="1"/>
            </p:cNvSpPr>
            <p:nvPr/>
          </p:nvSpPr>
          <p:spPr bwMode="auto">
            <a:xfrm>
              <a:off x="4227541" y="44196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30" name="Line 32"/>
            <p:cNvSpPr>
              <a:spLocks noChangeShapeType="1"/>
            </p:cNvSpPr>
            <p:nvPr/>
          </p:nvSpPr>
          <p:spPr bwMode="auto">
            <a:xfrm>
              <a:off x="4456141" y="4343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31" name="Freeform 33"/>
            <p:cNvSpPr>
              <a:spLocks/>
            </p:cNvSpPr>
            <p:nvPr/>
          </p:nvSpPr>
          <p:spPr bwMode="auto">
            <a:xfrm>
              <a:off x="3981761" y="43434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94" name="Rectangle 34"/>
            <p:cNvSpPr>
              <a:spLocks noChangeArrowheads="1"/>
            </p:cNvSpPr>
            <p:nvPr/>
          </p:nvSpPr>
          <p:spPr bwMode="auto">
            <a:xfrm>
              <a:off x="4303742" y="40386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0533" name="AutoShape 35"/>
            <p:cNvSpPr>
              <a:spLocks noChangeArrowheads="1"/>
            </p:cNvSpPr>
            <p:nvPr/>
          </p:nvSpPr>
          <p:spPr bwMode="auto">
            <a:xfrm>
              <a:off x="4463987" y="5105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34" name="Line 36"/>
            <p:cNvSpPr>
              <a:spLocks noChangeShapeType="1"/>
            </p:cNvSpPr>
            <p:nvPr/>
          </p:nvSpPr>
          <p:spPr bwMode="auto">
            <a:xfrm>
              <a:off x="4616387" y="49530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35" name="Line 37"/>
            <p:cNvSpPr>
              <a:spLocks noChangeShapeType="1"/>
            </p:cNvSpPr>
            <p:nvPr/>
          </p:nvSpPr>
          <p:spPr bwMode="auto">
            <a:xfrm>
              <a:off x="4844987" y="4876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36" name="Freeform 38"/>
            <p:cNvSpPr>
              <a:spLocks/>
            </p:cNvSpPr>
            <p:nvPr/>
          </p:nvSpPr>
          <p:spPr bwMode="auto">
            <a:xfrm>
              <a:off x="4364066" y="48768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99" name="Rectangle 39"/>
            <p:cNvSpPr>
              <a:spLocks noChangeArrowheads="1"/>
            </p:cNvSpPr>
            <p:nvPr/>
          </p:nvSpPr>
          <p:spPr bwMode="auto">
            <a:xfrm>
              <a:off x="4692588" y="45720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0538" name="AutoShape 40"/>
            <p:cNvSpPr>
              <a:spLocks noChangeArrowheads="1"/>
            </p:cNvSpPr>
            <p:nvPr/>
          </p:nvSpPr>
          <p:spPr bwMode="auto">
            <a:xfrm>
              <a:off x="4858435" y="56388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39" name="Line 41"/>
            <p:cNvSpPr>
              <a:spLocks noChangeShapeType="1"/>
            </p:cNvSpPr>
            <p:nvPr/>
          </p:nvSpPr>
          <p:spPr bwMode="auto">
            <a:xfrm>
              <a:off x="5016811" y="54864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40" name="Line 42"/>
            <p:cNvSpPr>
              <a:spLocks noChangeShapeType="1"/>
            </p:cNvSpPr>
            <p:nvPr/>
          </p:nvSpPr>
          <p:spPr bwMode="auto">
            <a:xfrm>
              <a:off x="5239435" y="54102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41" name="Freeform 43"/>
            <p:cNvSpPr>
              <a:spLocks/>
            </p:cNvSpPr>
            <p:nvPr/>
          </p:nvSpPr>
          <p:spPr bwMode="auto">
            <a:xfrm>
              <a:off x="4752912" y="54102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404" name="Rectangle 44"/>
            <p:cNvSpPr>
              <a:spLocks noChangeArrowheads="1"/>
            </p:cNvSpPr>
            <p:nvPr/>
          </p:nvSpPr>
          <p:spPr bwMode="auto">
            <a:xfrm>
              <a:off x="5087036" y="51054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dirty="0">
                  <a:solidFill>
                    <a:schemeClr val="tx2"/>
                  </a:solidFill>
                  <a:latin typeface="Courier New" pitchFamily="49" charset="0"/>
                </a:rPr>
                <a:t>d</a:t>
              </a:r>
              <a:r>
                <a:rPr lang="en-US" baseline="-25000" dirty="0">
                  <a:solidFill>
                    <a:schemeClr val="tx2"/>
                  </a:solidFill>
                  <a:latin typeface="Courier New" pitchFamily="49" charset="0"/>
                </a:rPr>
                <a:t>7</a:t>
              </a:r>
            </a:p>
          </p:txBody>
        </p:sp>
      </p:grpSp>
      <mc:AlternateContent xmlns:mc="http://schemas.openxmlformats.org/markup-compatibility/2006" xmlns:a14="http://schemas.microsoft.com/office/drawing/2010/main">
        <mc:Choice Requires="a14">
          <p:sp>
            <p:nvSpPr>
              <p:cNvPr id="4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4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6F76B93-5F62-441E-8B6A-DDEA18E10967}"/>
                  </a:ext>
                </a:extLst>
              </p:cNvPr>
              <p:cNvSpPr/>
              <p:nvPr/>
            </p:nvSpPr>
            <p:spPr>
              <a:xfrm>
                <a:off x="2973800" y="1183434"/>
                <a:ext cx="3215111" cy="369332"/>
              </a:xfrm>
              <a:prstGeom prst="rect">
                <a:avLst/>
              </a:prstGeom>
            </p:spPr>
            <p:txBody>
              <a:bodyPr wrap="none">
                <a:spAutoFit/>
              </a:bodyPr>
              <a:lstStyle/>
              <a:p>
                <a:r>
                  <a:rPr lang="en-US" dirty="0"/>
                  <a:t>Assume </a:t>
                </a:r>
                <a:r>
                  <a:rPr lang="en-US" dirty="0">
                    <a:solidFill>
                      <a:srgbClr val="FFC000"/>
                    </a:solidFill>
                    <a:latin typeface="Consolas" panose="020B0609020204030204" pitchFamily="49" charset="0"/>
                  </a:rPr>
                  <a:t>OP</a:t>
                </a:r>
                <a:r>
                  <a:rPr lang="en-US" dirty="0"/>
                  <a:t> </a:t>
                </a:r>
                <a14:m>
                  <m:oMath xmlns:m="http://schemas.openxmlformats.org/officeDocument/2006/math">
                    <m:r>
                      <a:rPr lang="en-US" b="0" i="1" smtClean="0">
                        <a:latin typeface="Cambria Math" panose="02040503050406030204" pitchFamily="18" charset="0"/>
                      </a:rPr>
                      <m:t>≡</m:t>
                    </m:r>
                  </m:oMath>
                </a14:m>
                <a:r>
                  <a:rPr lang="en-US" dirty="0"/>
                  <a:t>  multiplication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t>
                </a:r>
              </a:p>
            </p:txBody>
          </p:sp>
        </mc:Choice>
        <mc:Fallback xmlns="">
          <p:sp>
            <p:nvSpPr>
              <p:cNvPr id="4" name="Rectangle 3">
                <a:extLst>
                  <a:ext uri="{FF2B5EF4-FFF2-40B4-BE49-F238E27FC236}">
                    <a16:creationId xmlns:a16="http://schemas.microsoft.com/office/drawing/2014/main" id="{E6F76B93-5F62-441E-8B6A-DDEA18E10967}"/>
                  </a:ext>
                </a:extLst>
              </p:cNvPr>
              <p:cNvSpPr>
                <a:spLocks noRot="1" noChangeAspect="1" noMove="1" noResize="1" noEditPoints="1" noAdjustHandles="1" noChangeArrowheads="1" noChangeShapeType="1" noTextEdit="1"/>
              </p:cNvSpPr>
              <p:nvPr/>
            </p:nvSpPr>
            <p:spPr>
              <a:xfrm>
                <a:off x="2973800" y="1183434"/>
                <a:ext cx="3215111" cy="369332"/>
              </a:xfrm>
              <a:prstGeom prst="rect">
                <a:avLst/>
              </a:prstGeom>
              <a:blipFill>
                <a:blip r:embed="rId5"/>
                <a:stretch>
                  <a:fillRect l="-1708"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2253840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336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33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33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3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A215-DFEE-44F8-A86C-DB7EA572986F}"/>
              </a:ext>
            </a:extLst>
          </p:cNvPr>
          <p:cNvSpPr>
            <a:spLocks noGrp="1"/>
          </p:cNvSpPr>
          <p:nvPr>
            <p:ph type="title"/>
          </p:nvPr>
        </p:nvSpPr>
        <p:spPr/>
        <p:txBody>
          <a:bodyPr/>
          <a:lstStyle/>
          <a:p>
            <a:r>
              <a:rPr lang="en-US" dirty="0"/>
              <a:t>Things to do, for </a:t>
            </a:r>
            <a:r>
              <a:rPr lang="en-US"/>
              <a:t>Canvas live-session</a:t>
            </a:r>
            <a:endParaRPr lang="en-US" dirty="0"/>
          </a:p>
        </p:txBody>
      </p:sp>
      <p:sp>
        <p:nvSpPr>
          <p:cNvPr id="4" name="Content Placeholder 3">
            <a:extLst>
              <a:ext uri="{FF2B5EF4-FFF2-40B4-BE49-F238E27FC236}">
                <a16:creationId xmlns:a16="http://schemas.microsoft.com/office/drawing/2014/main" id="{110E7648-5750-416F-9F20-72F02D78C22F}"/>
              </a:ext>
            </a:extLst>
          </p:cNvPr>
          <p:cNvSpPr>
            <a:spLocks noGrp="1"/>
          </p:cNvSpPr>
          <p:nvPr>
            <p:ph idx="1"/>
          </p:nvPr>
        </p:nvSpPr>
        <p:spPr/>
        <p:txBody>
          <a:bodyPr/>
          <a:lstStyle/>
          <a:p>
            <a:endParaRPr lang="en-US" dirty="0"/>
          </a:p>
          <a:p>
            <a:endParaRPr lang="en-US" dirty="0"/>
          </a:p>
          <a:p>
            <a:endParaRPr lang="en-US" dirty="0"/>
          </a:p>
          <a:p>
            <a:r>
              <a:rPr lang="en-US" dirty="0"/>
              <a:t>Dan: start the Canvas recording</a:t>
            </a:r>
          </a:p>
          <a:p>
            <a:endParaRPr lang="en-US" dirty="0"/>
          </a:p>
          <a:p>
            <a:r>
              <a:rPr lang="en-US" dirty="0"/>
              <a:t>Everybody else: </a:t>
            </a:r>
          </a:p>
          <a:p>
            <a:pPr lvl="1"/>
            <a:r>
              <a:rPr lang="en-US" dirty="0"/>
              <a:t>Please mute your microphone </a:t>
            </a:r>
          </a:p>
          <a:p>
            <a:pPr lvl="1"/>
            <a:r>
              <a:rPr lang="en-US" dirty="0"/>
              <a:t>Please ask questions (limit: two per person per lecture; after that, post on Piazza)</a:t>
            </a:r>
          </a:p>
          <a:p>
            <a:pPr lvl="1"/>
            <a:r>
              <a:rPr lang="en-US" dirty="0"/>
              <a:t>When you ask questions, first unmute your mic</a:t>
            </a:r>
          </a:p>
        </p:txBody>
      </p:sp>
      <p:sp>
        <p:nvSpPr>
          <p:cNvPr id="3" name="Slide Number Placeholder 2">
            <a:extLst>
              <a:ext uri="{FF2B5EF4-FFF2-40B4-BE49-F238E27FC236}">
                <a16:creationId xmlns:a16="http://schemas.microsoft.com/office/drawing/2014/main" id="{0F2C867B-83D0-41E1-8C18-6C75C170EBB3}"/>
              </a:ext>
            </a:extLst>
          </p:cNvPr>
          <p:cNvSpPr>
            <a:spLocks noGrp="1"/>
          </p:cNvSpPr>
          <p:nvPr>
            <p:ph type="sldNum" sz="quarter" idx="12"/>
          </p:nvPr>
        </p:nvSpPr>
        <p:spPr/>
        <p:txBody>
          <a:bodyPr/>
          <a:lstStyle/>
          <a:p>
            <a:fld id="{67D2203D-769A-4D5A-AE4C-EA73FDE6A130}" type="slidenum">
              <a:rPr lang="en-US" smtClean="0"/>
              <a:t>2</a:t>
            </a:fld>
            <a:endParaRPr lang="en-US"/>
          </a:p>
        </p:txBody>
      </p:sp>
    </p:spTree>
    <p:extLst>
      <p:ext uri="{BB962C8B-B14F-4D97-AF65-F5344CB8AC3E}">
        <p14:creationId xmlns:p14="http://schemas.microsoft.com/office/powerpoint/2010/main" val="862633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eaLnBrk="1" hangingPunct="1">
              <a:defRPr/>
            </a:pPr>
            <a:r>
              <a:rPr lang="en-US" dirty="0"/>
              <a:t>First trick: Loop Unrolling </a:t>
            </a:r>
            <a:r>
              <a:rPr lang="en-US" dirty="0">
                <a:solidFill>
                  <a:srgbClr val="FFC000"/>
                </a:solidFill>
              </a:rPr>
              <a:t>(2x1)</a:t>
            </a:r>
          </a:p>
        </p:txBody>
      </p:sp>
      <p:sp>
        <p:nvSpPr>
          <p:cNvPr id="2" name="Slide Number Placeholder 1">
            <a:extLst>
              <a:ext uri="{FF2B5EF4-FFF2-40B4-BE49-F238E27FC236}">
                <a16:creationId xmlns:a16="http://schemas.microsoft.com/office/drawing/2014/main" id="{9D4261A7-246A-43A2-9041-3199A3606D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1507" name="Rectangle 3"/>
          <p:cNvSpPr>
            <a:spLocks noGrp="1" noChangeArrowheads="1"/>
          </p:cNvSpPr>
          <p:nvPr>
            <p:ph type="body" idx="4294967295"/>
          </p:nvPr>
        </p:nvSpPr>
        <p:spPr>
          <a:xfrm>
            <a:off x="2532263" y="5754013"/>
            <a:ext cx="8307387" cy="577850"/>
          </a:xfrm>
        </p:spPr>
        <p:txBody>
          <a:bodyPr/>
          <a:lstStyle/>
          <a:p>
            <a:r>
              <a:rPr lang="en-US" sz="2800" dirty="0"/>
              <a:t>Perform 2x more useful work per iteration</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A3DED65-64CF-4596-A2F4-B41B1A1956DE}"/>
              </a:ext>
            </a:extLst>
          </p:cNvPr>
          <p:cNvSpPr/>
          <p:nvPr/>
        </p:nvSpPr>
        <p:spPr>
          <a:xfrm>
            <a:off x="2821354" y="888046"/>
            <a:ext cx="6096000" cy="480131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unroll2a_combine(</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limit = length - 1;</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x = IDENT;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Combine 2 elements at a time </a:t>
            </a:r>
            <a:endParaRPr lang="en-US" dirty="0">
              <a:solidFill>
                <a:srgbClr val="000000"/>
              </a:solidFill>
              <a:latin typeface="Consolas" panose="020B0609020204030204" pitchFamily="49" charset="0"/>
            </a:endParaRP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 (i = 0; i &lt; limit; i += 2) {</a:t>
            </a:r>
          </a:p>
          <a:p>
            <a:r>
              <a:rPr lang="da-DK" dirty="0">
                <a:solidFill>
                  <a:srgbClr val="000000"/>
                </a:solidFill>
                <a:latin typeface="Consolas" panose="020B0609020204030204" pitchFamily="49" charset="0"/>
              </a:rPr>
              <a:t>        </a:t>
            </a:r>
            <a:r>
              <a:rPr lang="da-DK" dirty="0">
                <a:solidFill>
                  <a:srgbClr val="C00000"/>
                </a:solidFill>
                <a:latin typeface="Consolas" panose="020B0609020204030204" pitchFamily="49" charset="0"/>
              </a:rPr>
              <a:t>x = (x OP d[i]) OP d[i + 1];</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Finish any remaining elements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 i &lt; length; i++) {</a:t>
            </a:r>
          </a:p>
          <a:p>
            <a:r>
              <a:rPr lang="da-DK" dirty="0">
                <a:solidFill>
                  <a:srgbClr val="000000"/>
                </a:solidFill>
                <a:latin typeface="Consolas" panose="020B0609020204030204" pitchFamily="49" charset="0"/>
              </a:rPr>
              <a:t>        x = x OP d[i];</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x;</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2681985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5" name="Rectangle 45"/>
          <p:cNvSpPr>
            <a:spLocks noGrp="1" noChangeArrowheads="1"/>
          </p:cNvSpPr>
          <p:nvPr>
            <p:ph type="title"/>
          </p:nvPr>
        </p:nvSpPr>
        <p:spPr/>
        <p:txBody>
          <a:bodyPr/>
          <a:lstStyle/>
          <a:p>
            <a:pPr eaLnBrk="1" hangingPunct="1">
              <a:defRPr/>
            </a:pPr>
            <a:r>
              <a:rPr lang="en-US"/>
              <a:t>Effect of Loop Unrolling</a:t>
            </a:r>
          </a:p>
        </p:txBody>
      </p:sp>
      <p:sp>
        <p:nvSpPr>
          <p:cNvPr id="788526" name="Rectangle 46"/>
          <p:cNvSpPr>
            <a:spLocks noGrp="1" noChangeArrowheads="1"/>
          </p:cNvSpPr>
          <p:nvPr>
            <p:ph type="body" idx="1"/>
          </p:nvPr>
        </p:nvSpPr>
        <p:spPr>
          <a:xfrm>
            <a:off x="1430899" y="4028529"/>
            <a:ext cx="8307387" cy="1881437"/>
          </a:xfrm>
        </p:spPr>
        <p:txBody>
          <a:bodyPr/>
          <a:lstStyle/>
          <a:p>
            <a:pPr eaLnBrk="1" hangingPunct="1">
              <a:defRPr/>
            </a:pPr>
            <a:r>
              <a:rPr lang="en-US" dirty="0"/>
              <a:t>Helps integer add</a:t>
            </a:r>
          </a:p>
          <a:p>
            <a:pPr lvl="1">
              <a:defRPr/>
            </a:pPr>
            <a:r>
              <a:rPr lang="en-US" dirty="0"/>
              <a:t>Achieves latency bound</a:t>
            </a:r>
          </a:p>
          <a:p>
            <a:pPr eaLnBrk="1" hangingPunct="1">
              <a:defRPr/>
            </a:pPr>
            <a:r>
              <a:rPr lang="en-US" dirty="0"/>
              <a:t>Others don’t improve. </a:t>
            </a:r>
            <a:r>
              <a:rPr lang="en-US" i="1" dirty="0">
                <a:solidFill>
                  <a:srgbClr val="990000"/>
                </a:solidFill>
              </a:rPr>
              <a:t>Why?</a:t>
            </a:r>
          </a:p>
          <a:p>
            <a:pPr lvl="1" eaLnBrk="1" hangingPunct="1">
              <a:defRPr/>
            </a:pPr>
            <a:r>
              <a:rPr lang="en-US" dirty="0"/>
              <a:t>Still sequential dependency</a:t>
            </a:r>
          </a:p>
        </p:txBody>
      </p:sp>
      <p:sp>
        <p:nvSpPr>
          <p:cNvPr id="22556" name="Rectangle 47"/>
          <p:cNvSpPr>
            <a:spLocks noChangeArrowheads="1"/>
          </p:cNvSpPr>
          <p:nvPr/>
        </p:nvSpPr>
        <p:spPr bwMode="auto">
          <a:xfrm>
            <a:off x="6240780" y="4602481"/>
            <a:ext cx="3767056" cy="366767"/>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graphicFrame>
        <p:nvGraphicFramePr>
          <p:cNvPr id="7" name="Group 49"/>
          <p:cNvGraphicFramePr>
            <a:graphicFrameLocks noGrp="1"/>
          </p:cNvGraphicFramePr>
          <p:nvPr/>
        </p:nvGraphicFramePr>
        <p:xfrm>
          <a:off x="3094038" y="1346328"/>
          <a:ext cx="6003925" cy="1970912"/>
        </p:xfrm>
        <a:graphic>
          <a:graphicData uri="http://schemas.openxmlformats.org/drawingml/2006/table">
            <a:tbl>
              <a:tblPr/>
              <a:tblGrid>
                <a:gridCol w="1723349">
                  <a:extLst>
                    <a:ext uri="{9D8B030D-6E8A-4147-A177-3AD203B41FA5}">
                      <a16:colId xmlns:a16="http://schemas.microsoft.com/office/drawing/2014/main" val="20000"/>
                    </a:ext>
                  </a:extLst>
                </a:gridCol>
                <a:gridCol w="1070144">
                  <a:extLst>
                    <a:ext uri="{9D8B030D-6E8A-4147-A177-3AD203B41FA5}">
                      <a16:colId xmlns:a16="http://schemas.microsoft.com/office/drawing/2014/main" val="20001"/>
                    </a:ext>
                  </a:extLst>
                </a:gridCol>
                <a:gridCol w="1070144">
                  <a:extLst>
                    <a:ext uri="{9D8B030D-6E8A-4147-A177-3AD203B41FA5}">
                      <a16:colId xmlns:a16="http://schemas.microsoft.com/office/drawing/2014/main" val="20002"/>
                    </a:ext>
                  </a:extLst>
                </a:gridCol>
                <a:gridCol w="1070144">
                  <a:extLst>
                    <a:ext uri="{9D8B030D-6E8A-4147-A177-3AD203B41FA5}">
                      <a16:colId xmlns:a16="http://schemas.microsoft.com/office/drawing/2014/main" val="20003"/>
                    </a:ext>
                  </a:extLst>
                </a:gridCol>
                <a:gridCol w="1070144">
                  <a:extLst>
                    <a:ext uri="{9D8B030D-6E8A-4147-A177-3AD203B41FA5}">
                      <a16:colId xmlns:a16="http://schemas.microsoft.com/office/drawing/2014/main" val="20004"/>
                    </a:ext>
                  </a:extLst>
                </a:gridCol>
              </a:tblGrid>
              <a:tr h="42151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unroll2a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B050"/>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CCE8698D-74A8-439E-BBFE-0421E33CD2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8"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3237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2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2B276B-4EA7-48E3-85AF-CC5DD63BDAB4}"/>
              </a:ext>
            </a:extLst>
          </p:cNvPr>
          <p:cNvSpPr/>
          <p:nvPr/>
        </p:nvSpPr>
        <p:spPr>
          <a:xfrm>
            <a:off x="2115788" y="938470"/>
            <a:ext cx="6096000" cy="4801314"/>
          </a:xfrm>
          <a:prstGeom prst="rect">
            <a:avLst/>
          </a:prstGeom>
          <a:solidFill>
            <a:schemeClr val="bg1">
              <a:lumMod val="95000"/>
            </a:schemeClr>
          </a:solidFill>
        </p:spPr>
        <p:txBody>
          <a:bodyPr>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unroll2aa_combine(</a:t>
            </a:r>
            <a:r>
              <a:rPr lang="en-US" dirty="0" err="1">
                <a:solidFill>
                  <a:srgbClr val="000000"/>
                </a:solidFill>
                <a:latin typeface="Consolas" panose="020B0609020204030204" pitchFamily="49" charset="0"/>
              </a:rPr>
              <a:t>vec_ptr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limit = length - 1;</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x = IDENT;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Combine 2 elements at a time */</a:t>
            </a:r>
            <a:endParaRPr lang="en-US" dirty="0">
              <a:solidFill>
                <a:srgbClr val="000000"/>
              </a:solidFill>
              <a:latin typeface="Consolas" panose="020B0609020204030204" pitchFamily="49" charset="0"/>
            </a:endParaRP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 (i = 0; i &lt; limit; i += 2) {</a:t>
            </a:r>
          </a:p>
          <a:p>
            <a:r>
              <a:rPr lang="da-DK" dirty="0">
                <a:solidFill>
                  <a:srgbClr val="000000"/>
                </a:solidFill>
                <a:latin typeface="Consolas" panose="020B0609020204030204" pitchFamily="49" charset="0"/>
              </a:rPr>
              <a:t>        </a:t>
            </a:r>
            <a:r>
              <a:rPr lang="da-DK" dirty="0">
                <a:solidFill>
                  <a:srgbClr val="C00000"/>
                </a:solidFill>
                <a:latin typeface="Consolas" panose="020B0609020204030204" pitchFamily="49" charset="0"/>
              </a:rPr>
              <a:t>x = x OP(d[i] OP d[i + 1]);</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Finish any remaining elements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 i &lt; length; i++) {</a:t>
            </a:r>
          </a:p>
          <a:p>
            <a:r>
              <a:rPr lang="da-DK" dirty="0">
                <a:solidFill>
                  <a:srgbClr val="000000"/>
                </a:solidFill>
                <a:latin typeface="Consolas" panose="020B0609020204030204" pitchFamily="49" charset="0"/>
              </a:rPr>
              <a:t>        x = x OP d[i];</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x;</a:t>
            </a:r>
          </a:p>
          <a:p>
            <a:r>
              <a:rPr lang="en-US" dirty="0">
                <a:solidFill>
                  <a:srgbClr val="000000"/>
                </a:solidFill>
                <a:latin typeface="Consolas" panose="020B0609020204030204" pitchFamily="49" charset="0"/>
              </a:rPr>
              <a:t>}</a:t>
            </a:r>
            <a:endParaRPr lang="en-US" dirty="0"/>
          </a:p>
        </p:txBody>
      </p:sp>
      <p:sp>
        <p:nvSpPr>
          <p:cNvPr id="791554" name="Rectangle 2"/>
          <p:cNvSpPr>
            <a:spLocks noGrp="1" noChangeArrowheads="1"/>
          </p:cNvSpPr>
          <p:nvPr>
            <p:ph type="title"/>
          </p:nvPr>
        </p:nvSpPr>
        <p:spPr/>
        <p:txBody>
          <a:bodyPr/>
          <a:lstStyle/>
          <a:p>
            <a:pPr eaLnBrk="1" hangingPunct="1">
              <a:defRPr/>
            </a:pPr>
            <a:r>
              <a:rPr lang="en-US" dirty="0"/>
              <a:t>Loop Unrolling with </a:t>
            </a:r>
            <a:r>
              <a:rPr lang="en-US" dirty="0" err="1"/>
              <a:t>Reassociation</a:t>
            </a:r>
            <a:r>
              <a:rPr lang="en-US" dirty="0"/>
              <a:t> </a:t>
            </a:r>
            <a:r>
              <a:rPr lang="en-US" dirty="0">
                <a:solidFill>
                  <a:srgbClr val="FFC000"/>
                </a:solidFill>
              </a:rPr>
              <a:t>(2x1a)</a:t>
            </a:r>
          </a:p>
        </p:txBody>
      </p:sp>
      <p:sp>
        <p:nvSpPr>
          <p:cNvPr id="2" name="Slide Number Placeholder 1">
            <a:extLst>
              <a:ext uri="{FF2B5EF4-FFF2-40B4-BE49-F238E27FC236}">
                <a16:creationId xmlns:a16="http://schemas.microsoft.com/office/drawing/2014/main" id="{5A52F487-DE97-4249-B4DC-A976445878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3555" name="Rectangle 3"/>
          <p:cNvSpPr>
            <a:spLocks noGrp="1" noChangeArrowheads="1"/>
          </p:cNvSpPr>
          <p:nvPr>
            <p:ph type="body" idx="4294967295"/>
          </p:nvPr>
        </p:nvSpPr>
        <p:spPr>
          <a:xfrm>
            <a:off x="765208" y="5843805"/>
            <a:ext cx="7939088" cy="577850"/>
          </a:xfrm>
        </p:spPr>
        <p:txBody>
          <a:bodyPr>
            <a:normAutofit fontScale="62500" lnSpcReduction="20000"/>
          </a:bodyPr>
          <a:lstStyle/>
          <a:p>
            <a:r>
              <a:rPr lang="en-US" dirty="0"/>
              <a:t>Can this change the result of the computation?</a:t>
            </a:r>
          </a:p>
          <a:p>
            <a:r>
              <a:rPr lang="en-US" dirty="0"/>
              <a:t>Yes, for FP. </a:t>
            </a:r>
            <a:r>
              <a:rPr lang="en-US" i="1" dirty="0">
                <a:solidFill>
                  <a:srgbClr val="C00000"/>
                </a:solidFill>
              </a:rPr>
              <a:t>Why?</a:t>
            </a:r>
          </a:p>
        </p:txBody>
      </p:sp>
      <p:sp>
        <p:nvSpPr>
          <p:cNvPr id="5" name="Rectangle 47"/>
          <p:cNvSpPr>
            <a:spLocks noChangeArrowheads="1"/>
          </p:cNvSpPr>
          <p:nvPr/>
        </p:nvSpPr>
        <p:spPr bwMode="auto">
          <a:xfrm>
            <a:off x="8315534" y="4761246"/>
            <a:ext cx="3767056" cy="366767"/>
          </a:xfrm>
          <a:prstGeom prst="rect">
            <a:avLst/>
          </a:prstGeom>
          <a:solidFill>
            <a:srgbClr val="F1C7C7"/>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sp>
        <p:nvSpPr>
          <p:cNvPr id="6" name="TextBox 5"/>
          <p:cNvSpPr txBox="1"/>
          <p:nvPr/>
        </p:nvSpPr>
        <p:spPr>
          <a:xfrm>
            <a:off x="9878606" y="4337206"/>
            <a:ext cx="1981953" cy="369332"/>
          </a:xfrm>
          <a:prstGeom prst="rect">
            <a:avLst/>
          </a:prstGeom>
          <a:solidFill>
            <a:schemeClr val="bg2">
              <a:lumMod val="20000"/>
              <a:lumOff val="80000"/>
            </a:schemeClr>
          </a:solidFill>
        </p:spPr>
        <p:txBody>
          <a:bodyPr wrap="none" rtlCol="0">
            <a:spAutoFit/>
          </a:bodyPr>
          <a:lstStyle/>
          <a:p>
            <a:r>
              <a:rPr lang="en-US" dirty="0">
                <a:latin typeface="Calibri" pitchFamily="34" charset="0"/>
              </a:rPr>
              <a:t>Compare to before</a:t>
            </a:r>
          </a:p>
        </p:txBody>
      </p:sp>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8"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92275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26" name="Rectangle 26"/>
          <p:cNvSpPr>
            <a:spLocks noGrp="1" noChangeArrowheads="1"/>
          </p:cNvSpPr>
          <p:nvPr>
            <p:ph type="title"/>
          </p:nvPr>
        </p:nvSpPr>
        <p:spPr/>
        <p:txBody>
          <a:bodyPr/>
          <a:lstStyle/>
          <a:p>
            <a:pPr eaLnBrk="1" hangingPunct="1">
              <a:defRPr/>
            </a:pPr>
            <a:r>
              <a:rPr lang="en-US"/>
              <a:t>Effect of Reassociation</a:t>
            </a:r>
          </a:p>
        </p:txBody>
      </p:sp>
      <mc:AlternateContent xmlns:mc="http://schemas.openxmlformats.org/markup-compatibility/2006" xmlns:a14="http://schemas.microsoft.com/office/drawing/2010/main">
        <mc:Choice Requires="a14">
          <p:sp>
            <p:nvSpPr>
              <p:cNvPr id="793627" name="Rectangle 27"/>
              <p:cNvSpPr>
                <a:spLocks noGrp="1" noChangeArrowheads="1"/>
              </p:cNvSpPr>
              <p:nvPr>
                <p:ph type="body" idx="1"/>
              </p:nvPr>
            </p:nvSpPr>
            <p:spPr>
              <a:xfrm>
                <a:off x="1814514" y="4936365"/>
                <a:ext cx="8307387" cy="1735083"/>
              </a:xfrm>
            </p:spPr>
            <p:txBody>
              <a:bodyPr>
                <a:normAutofit lnSpcReduction="10000"/>
              </a:bodyPr>
              <a:lstStyle/>
              <a:p>
                <a:pPr>
                  <a:defRPr/>
                </a:pPr>
                <a:r>
                  <a:rPr lang="en-US" dirty="0"/>
                  <a:t>Nearly 2x speedup for “INT </a:t>
                </a:r>
                <a14:m>
                  <m:oMath xmlns:m="http://schemas.openxmlformats.org/officeDocument/2006/math">
                    <m:r>
                      <a:rPr lang="en-US" b="0" i="1" smtClean="0">
                        <a:latin typeface="Cambria Math" panose="02040503050406030204" pitchFamily="18" charset="0"/>
                      </a:rPr>
                      <m:t>×</m:t>
                    </m:r>
                  </m:oMath>
                </a14:m>
                <a:r>
                  <a:rPr lang="en-US" dirty="0"/>
                  <a:t>”, “FP +”, “FP </a:t>
                </a:r>
                <a14:m>
                  <m:oMath xmlns:m="http://schemas.openxmlformats.org/officeDocument/2006/math">
                    <m:r>
                      <a:rPr lang="en-US" i="1">
                        <a:latin typeface="Cambria Math" panose="02040503050406030204" pitchFamily="18" charset="0"/>
                      </a:rPr>
                      <m:t>×</m:t>
                    </m:r>
                  </m:oMath>
                </a14:m>
                <a:r>
                  <a:rPr lang="en-US" dirty="0"/>
                  <a:t>”</a:t>
                </a:r>
              </a:p>
              <a:p>
                <a:pPr lvl="1" eaLnBrk="1" hangingPunct="1">
                  <a:defRPr/>
                </a:pPr>
                <a:r>
                  <a:rPr lang="en-US" dirty="0"/>
                  <a:t>Reason: Breaks sequential dependency</a:t>
                </a:r>
              </a:p>
              <a:p>
                <a:pPr lvl="1" eaLnBrk="1" hangingPunct="1">
                  <a:defRPr/>
                </a:pPr>
                <a:endParaRPr lang="en-US" dirty="0"/>
              </a:p>
              <a:p>
                <a:pPr lvl="1" eaLnBrk="1" hangingPunct="1">
                  <a:defRPr/>
                </a:pPr>
                <a:endParaRPr lang="en-US" dirty="0"/>
              </a:p>
              <a:p>
                <a:pPr lvl="1" eaLnBrk="1" hangingPunct="1">
                  <a:defRPr/>
                </a:pPr>
                <a:r>
                  <a:rPr lang="en-US" dirty="0"/>
                  <a:t>Why is that? (next slide)</a:t>
                </a:r>
              </a:p>
            </p:txBody>
          </p:sp>
        </mc:Choice>
        <mc:Fallback xmlns="">
          <p:sp>
            <p:nvSpPr>
              <p:cNvPr id="793627" name="Rectangle 27"/>
              <p:cNvSpPr>
                <a:spLocks noGrp="1" noRot="1" noChangeAspect="1" noMove="1" noResize="1" noEditPoints="1" noAdjustHandles="1" noChangeArrowheads="1" noChangeShapeType="1" noTextEdit="1"/>
              </p:cNvSpPr>
              <p:nvPr>
                <p:ph type="body" idx="1"/>
              </p:nvPr>
            </p:nvSpPr>
            <p:spPr>
              <a:xfrm>
                <a:off x="1814514" y="4936365"/>
                <a:ext cx="8307387" cy="1735083"/>
              </a:xfrm>
              <a:blipFill>
                <a:blip r:embed="rId3"/>
                <a:stretch>
                  <a:fillRect l="-1028" t="-6690"/>
                </a:stretch>
              </a:blipFill>
            </p:spPr>
            <p:txBody>
              <a:bodyPr/>
              <a:lstStyle/>
              <a:p>
                <a:r>
                  <a:rPr lang="en-US">
                    <a:noFill/>
                  </a:rPr>
                  <a:t> </a:t>
                </a:r>
              </a:p>
            </p:txBody>
          </p:sp>
        </mc:Fallback>
      </mc:AlternateContent>
      <p:sp>
        <p:nvSpPr>
          <p:cNvPr id="24610" name="Rectangle 28"/>
          <p:cNvSpPr>
            <a:spLocks noChangeArrowheads="1"/>
          </p:cNvSpPr>
          <p:nvPr/>
        </p:nvSpPr>
        <p:spPr bwMode="auto">
          <a:xfrm>
            <a:off x="4205092" y="5678822"/>
            <a:ext cx="3767056" cy="366767"/>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mc:AlternateContent xmlns:mc="http://schemas.openxmlformats.org/markup-compatibility/2006" xmlns:a14="http://schemas.microsoft.com/office/drawing/2010/main">
        <mc:Choice Requires="a14">
          <p:graphicFrame>
            <p:nvGraphicFramePr>
              <p:cNvPr id="8" name="Group 49"/>
              <p:cNvGraphicFramePr>
                <a:graphicFrameLocks noGrp="1"/>
              </p:cNvGraphicFramePr>
              <p:nvPr/>
            </p:nvGraphicFramePr>
            <p:xfrm>
              <a:off x="2286001" y="970541"/>
              <a:ext cx="6811962" cy="2714625"/>
            </p:xfrm>
            <a:graphic>
              <a:graphicData uri="http://schemas.openxmlformats.org/drawingml/2006/table">
                <a:tbl>
                  <a:tblPr/>
                  <a:tblGrid>
                    <a:gridCol w="1955286">
                      <a:extLst>
                        <a:ext uri="{9D8B030D-6E8A-4147-A177-3AD203B41FA5}">
                          <a16:colId xmlns:a16="http://schemas.microsoft.com/office/drawing/2014/main" val="20000"/>
                        </a:ext>
                      </a:extLst>
                    </a:gridCol>
                    <a:gridCol w="1214169">
                      <a:extLst>
                        <a:ext uri="{9D8B030D-6E8A-4147-A177-3AD203B41FA5}">
                          <a16:colId xmlns:a16="http://schemas.microsoft.com/office/drawing/2014/main" val="20001"/>
                        </a:ext>
                      </a:extLst>
                    </a:gridCol>
                    <a:gridCol w="1214169">
                      <a:extLst>
                        <a:ext uri="{9D8B030D-6E8A-4147-A177-3AD203B41FA5}">
                          <a16:colId xmlns:a16="http://schemas.microsoft.com/office/drawing/2014/main" val="20002"/>
                        </a:ext>
                      </a:extLst>
                    </a:gridCol>
                    <a:gridCol w="1214169">
                      <a:extLst>
                        <a:ext uri="{9D8B030D-6E8A-4147-A177-3AD203B41FA5}">
                          <a16:colId xmlns:a16="http://schemas.microsoft.com/office/drawing/2014/main" val="20003"/>
                        </a:ext>
                      </a:extLst>
                    </a:gridCol>
                    <a:gridCol w="1214169">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mult. </a:t>
                          </a:r>
                          <a14:m>
                            <m:oMath xmlns:m="http://schemas.openxmlformats.org/officeDocument/2006/math">
                              <m:r>
                                <a:rPr kumimoji="0" lang="en-US" sz="1800" b="1" i="1" u="none" strike="noStrike" cap="none" normalizeH="0" baseline="0" smtClean="0">
                                  <a:ln>
                                    <a:noFill/>
                                  </a:ln>
                                  <a:solidFill>
                                    <a:srgbClr val="C00000"/>
                                  </a:solidFill>
                                  <a:effectLst/>
                                  <a:latin typeface="Cambria Math" panose="02040503050406030204" pitchFamily="18" charset="0"/>
                                </a:rPr>
                                <m:t>×</m:t>
                              </m:r>
                            </m:oMath>
                          </a14:m>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mult.</a:t>
                          </a:r>
                          <a:r>
                            <a:rPr kumimoji="0" lang="en-US" sz="1800" b="1" u="none" strike="noStrike" cap="none" normalizeH="0" baseline="0" dirty="0">
                              <a:ln>
                                <a:noFill/>
                              </a:ln>
                              <a:solidFill>
                                <a:srgbClr val="C00000"/>
                              </a:solidFill>
                              <a:effectLst/>
                            </a:rPr>
                            <a:t> </a:t>
                          </a:r>
                          <a14:m>
                            <m:oMath xmlns:m="http://schemas.openxmlformats.org/officeDocument/2006/math">
                              <m:r>
                                <a:rPr kumimoji="0" lang="en-US" sz="1800" b="1" i="1" u="none" strike="noStrike" cap="none" normalizeH="0" baseline="0" smtClean="0">
                                  <a:ln>
                                    <a:noFill/>
                                  </a:ln>
                                  <a:solidFill>
                                    <a:srgbClr val="C00000"/>
                                  </a:solidFill>
                                  <a:effectLst/>
                                  <a:latin typeface="Cambria Math" panose="02040503050406030204" pitchFamily="18" charset="0"/>
                                </a:rPr>
                                <m:t>×</m:t>
                              </m:r>
                            </m:oMath>
                          </a14:m>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2.51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8" name="Group 49"/>
              <p:cNvGraphicFramePr>
                <a:graphicFrameLocks noGrp="1"/>
              </p:cNvGraphicFramePr>
              <p:nvPr>
                <p:extLst>
                  <p:ext uri="{D42A27DB-BD31-4B8C-83A1-F6EECF244321}">
                    <p14:modId xmlns:p14="http://schemas.microsoft.com/office/powerpoint/2010/main" val="229857833"/>
                  </p:ext>
                </p:extLst>
              </p:nvPr>
            </p:nvGraphicFramePr>
            <p:xfrm>
              <a:off x="2286001" y="970541"/>
              <a:ext cx="6811962" cy="2714625"/>
            </p:xfrm>
            <a:graphic>
              <a:graphicData uri="http://schemas.openxmlformats.org/drawingml/2006/table">
                <a:tbl>
                  <a:tblPr/>
                  <a:tblGrid>
                    <a:gridCol w="1955286">
                      <a:extLst>
                        <a:ext uri="{9D8B030D-6E8A-4147-A177-3AD203B41FA5}">
                          <a16:colId xmlns:a16="http://schemas.microsoft.com/office/drawing/2014/main" val="20000"/>
                        </a:ext>
                      </a:extLst>
                    </a:gridCol>
                    <a:gridCol w="1214169">
                      <a:extLst>
                        <a:ext uri="{9D8B030D-6E8A-4147-A177-3AD203B41FA5}">
                          <a16:colId xmlns:a16="http://schemas.microsoft.com/office/drawing/2014/main" val="20001"/>
                        </a:ext>
                      </a:extLst>
                    </a:gridCol>
                    <a:gridCol w="1214169">
                      <a:extLst>
                        <a:ext uri="{9D8B030D-6E8A-4147-A177-3AD203B41FA5}">
                          <a16:colId xmlns:a16="http://schemas.microsoft.com/office/drawing/2014/main" val="20002"/>
                        </a:ext>
                      </a:extLst>
                    </a:gridCol>
                    <a:gridCol w="1214169">
                      <a:extLst>
                        <a:ext uri="{9D8B030D-6E8A-4147-A177-3AD203B41FA5}">
                          <a16:colId xmlns:a16="http://schemas.microsoft.com/office/drawing/2014/main" val="20003"/>
                        </a:ext>
                      </a:extLst>
                    </a:gridCol>
                    <a:gridCol w="1214169">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endParaRPr lang="en-US"/>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blipFill>
                          <a:blip r:embed="rId4"/>
                          <a:stretch>
                            <a:fillRect l="-269347" t="-110938" r="-203015" b="-517188"/>
                          </a:stretch>
                        </a:blip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endParaRPr lang="en-US"/>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blipFill>
                          <a:blip r:embed="rId4"/>
                          <a:stretch>
                            <a:fillRect l="-469849" t="-110938" r="-2513" b="-517188"/>
                          </a:stretch>
                        </a:blip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2.51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cxnSp>
        <p:nvCxnSpPr>
          <p:cNvPr id="3" name="Straight Arrow Connector 2"/>
          <p:cNvCxnSpPr/>
          <p:nvPr/>
        </p:nvCxnSpPr>
        <p:spPr bwMode="auto">
          <a:xfrm flipH="1" flipV="1">
            <a:off x="8839200" y="3561340"/>
            <a:ext cx="457200" cy="762000"/>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4" name="TextBox 3"/>
              <p:cNvSpPr txBox="1"/>
              <p:nvPr/>
            </p:nvSpPr>
            <p:spPr>
              <a:xfrm>
                <a:off x="8477414" y="4229138"/>
                <a:ext cx="2345450" cy="646331"/>
              </a:xfrm>
              <a:prstGeom prst="rect">
                <a:avLst/>
              </a:prstGeom>
              <a:noFill/>
            </p:spPr>
            <p:txBody>
              <a:bodyPr wrap="none" rtlCol="0">
                <a:spAutoFit/>
              </a:bodyPr>
              <a:lstStyle/>
              <a:p>
                <a:r>
                  <a:rPr lang="en-US" dirty="0">
                    <a:latin typeface="Calibri" pitchFamily="34" charset="0"/>
                  </a:rPr>
                  <a:t>2 </a:t>
                </a:r>
                <a:r>
                  <a:rPr lang="en-US" dirty="0" err="1">
                    <a:latin typeface="Calibri" pitchFamily="34" charset="0"/>
                  </a:rPr>
                  <a:t>func</a:t>
                </a:r>
                <a:r>
                  <a:rPr lang="en-US" dirty="0">
                    <a:latin typeface="Calibri" pitchFamily="34" charset="0"/>
                  </a:rPr>
                  <a:t>. units for “FP </a:t>
                </a:r>
                <a14:m>
                  <m:oMath xmlns:m="http://schemas.openxmlformats.org/officeDocument/2006/math">
                    <m:r>
                      <a:rPr lang="en-US" i="1">
                        <a:latin typeface="Cambria Math" panose="02040503050406030204" pitchFamily="18" charset="0"/>
                      </a:rPr>
                      <m:t>×</m:t>
                    </m:r>
                  </m:oMath>
                </a14:m>
                <a:r>
                  <a:rPr lang="en-US" dirty="0">
                    <a:latin typeface="Calibri" pitchFamily="34" charset="0"/>
                  </a:rPr>
                  <a:t>”</a:t>
                </a:r>
              </a:p>
              <a:p>
                <a:r>
                  <a:rPr lang="en-US" dirty="0">
                    <a:latin typeface="Calibri" pitchFamily="34" charset="0"/>
                  </a:rPr>
                  <a:t>2 </a:t>
                </a:r>
                <a:r>
                  <a:rPr lang="en-US" dirty="0" err="1">
                    <a:latin typeface="Calibri" pitchFamily="34" charset="0"/>
                  </a:rPr>
                  <a:t>func</a:t>
                </a:r>
                <a:r>
                  <a:rPr lang="en-US" dirty="0">
                    <a:latin typeface="Calibri" pitchFamily="34" charset="0"/>
                  </a:rPr>
                  <a:t>. units for load</a:t>
                </a:r>
              </a:p>
            </p:txBody>
          </p:sp>
        </mc:Choice>
        <mc:Fallback xmlns="">
          <p:sp>
            <p:nvSpPr>
              <p:cNvPr id="4" name="TextBox 3"/>
              <p:cNvSpPr txBox="1">
                <a:spLocks noRot="1" noChangeAspect="1" noMove="1" noResize="1" noEditPoints="1" noAdjustHandles="1" noChangeArrowheads="1" noChangeShapeType="1" noTextEdit="1"/>
              </p:cNvSpPr>
              <p:nvPr/>
            </p:nvSpPr>
            <p:spPr>
              <a:xfrm>
                <a:off x="8477414" y="4229138"/>
                <a:ext cx="2345450" cy="646331"/>
              </a:xfrm>
              <a:prstGeom prst="rect">
                <a:avLst/>
              </a:prstGeom>
              <a:blipFill>
                <a:blip r:embed="rId5"/>
                <a:stretch>
                  <a:fillRect l="-2344" t="-5660" r="-1563" b="-14151"/>
                </a:stretch>
              </a:blipFill>
            </p:spPr>
            <p:txBody>
              <a:bodyPr/>
              <a:lstStyle/>
              <a:p>
                <a:r>
                  <a:rPr lang="en-US">
                    <a:noFill/>
                  </a:rPr>
                  <a:t> </a:t>
                </a:r>
              </a:p>
            </p:txBody>
          </p:sp>
        </mc:Fallback>
      </mc:AlternateContent>
      <p:cxnSp>
        <p:nvCxnSpPr>
          <p:cNvPr id="9" name="Straight Arrow Connector 8"/>
          <p:cNvCxnSpPr>
            <a:stCxn id="10" idx="1"/>
          </p:cNvCxnSpPr>
          <p:nvPr/>
        </p:nvCxnSpPr>
        <p:spPr bwMode="auto">
          <a:xfrm flipH="1" flipV="1">
            <a:off x="5316794" y="3608965"/>
            <a:ext cx="265020" cy="638176"/>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10" name="TextBox 9"/>
          <p:cNvSpPr txBox="1"/>
          <p:nvPr/>
        </p:nvSpPr>
        <p:spPr>
          <a:xfrm>
            <a:off x="5581814" y="3923975"/>
            <a:ext cx="2390334" cy="646331"/>
          </a:xfrm>
          <a:prstGeom prst="rect">
            <a:avLst/>
          </a:prstGeom>
          <a:noFill/>
        </p:spPr>
        <p:txBody>
          <a:bodyPr wrap="none" rtlCol="0">
            <a:spAutoFit/>
          </a:bodyPr>
          <a:lstStyle/>
          <a:p>
            <a:r>
              <a:rPr lang="en-US" dirty="0">
                <a:latin typeface="Calibri" pitchFamily="34" charset="0"/>
              </a:rPr>
              <a:t>4 </a:t>
            </a:r>
            <a:r>
              <a:rPr lang="en-US" dirty="0" err="1">
                <a:latin typeface="Calibri" pitchFamily="34" charset="0"/>
              </a:rPr>
              <a:t>func</a:t>
            </a:r>
            <a:r>
              <a:rPr lang="en-US" dirty="0">
                <a:latin typeface="Calibri" pitchFamily="34" charset="0"/>
              </a:rPr>
              <a:t>. units for “INT +”</a:t>
            </a:r>
          </a:p>
          <a:p>
            <a:r>
              <a:rPr lang="en-US" dirty="0">
                <a:latin typeface="Calibri" pitchFamily="34" charset="0"/>
              </a:rPr>
              <a:t>2 </a:t>
            </a:r>
            <a:r>
              <a:rPr lang="en-US" dirty="0" err="1">
                <a:latin typeface="Calibri" pitchFamily="34" charset="0"/>
              </a:rPr>
              <a:t>func</a:t>
            </a:r>
            <a:r>
              <a:rPr lang="en-US" dirty="0">
                <a:latin typeface="Calibri" pitchFamily="34" charset="0"/>
              </a:rPr>
              <a:t>. units for load</a:t>
            </a:r>
          </a:p>
        </p:txBody>
      </p:sp>
      <p:sp>
        <p:nvSpPr>
          <p:cNvPr id="2" name="Slide Number Placeholder 1">
            <a:extLst>
              <a:ext uri="{FF2B5EF4-FFF2-40B4-BE49-F238E27FC236}">
                <a16:creationId xmlns:a16="http://schemas.microsoft.com/office/drawing/2014/main" id="{4A2ECB84-14F8-473C-969B-E9D43935C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6428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3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3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362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27" grpId="0" build="p"/>
      <p:bldP spid="246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Line 7"/>
          <p:cNvSpPr>
            <a:spLocks noChangeShapeType="1"/>
          </p:cNvSpPr>
          <p:nvPr/>
        </p:nvSpPr>
        <p:spPr bwMode="auto">
          <a:xfrm>
            <a:off x="4648200" y="5486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30" name="Rectangle 2"/>
          <p:cNvSpPr>
            <a:spLocks noGrp="1" noChangeArrowheads="1"/>
          </p:cNvSpPr>
          <p:nvPr>
            <p:ph type="title"/>
          </p:nvPr>
        </p:nvSpPr>
        <p:spPr/>
        <p:txBody>
          <a:bodyPr/>
          <a:lstStyle/>
          <a:p>
            <a:pPr eaLnBrk="1" hangingPunct="1">
              <a:defRPr/>
            </a:pPr>
            <a:r>
              <a:rPr lang="en-US"/>
              <a:t>Reassociated Computation</a:t>
            </a:r>
          </a:p>
        </p:txBody>
      </p:sp>
      <p:sp>
        <p:nvSpPr>
          <p:cNvPr id="662531" name="Rectangle 3"/>
          <p:cNvSpPr>
            <a:spLocks noGrp="1" noChangeArrowheads="1"/>
          </p:cNvSpPr>
          <p:nvPr>
            <p:ph type="body" idx="1"/>
          </p:nvPr>
        </p:nvSpPr>
        <p:spPr>
          <a:xfrm>
            <a:off x="7033261" y="2166938"/>
            <a:ext cx="3949700" cy="2820987"/>
          </a:xfrm>
        </p:spPr>
        <p:txBody>
          <a:bodyPr/>
          <a:lstStyle/>
          <a:p>
            <a:pPr marL="287338" indent="-287338">
              <a:lnSpc>
                <a:spcPct val="85000"/>
              </a:lnSpc>
              <a:defRPr/>
            </a:pPr>
            <a:r>
              <a:rPr lang="en-US" dirty="0"/>
              <a:t>What changed:</a:t>
            </a:r>
          </a:p>
          <a:p>
            <a:pPr marL="628650" lvl="1" indent="-230188">
              <a:lnSpc>
                <a:spcPct val="85000"/>
              </a:lnSpc>
              <a:defRPr/>
            </a:pPr>
            <a:r>
              <a:rPr lang="en-US" sz="1800" dirty="0"/>
              <a:t>Ops in the next iteration can be started early (no dependency)</a:t>
            </a:r>
          </a:p>
          <a:p>
            <a:pPr marL="628650" lvl="1" indent="-230188">
              <a:lnSpc>
                <a:spcPct val="85000"/>
              </a:lnSpc>
              <a:defRPr/>
            </a:pPr>
            <a:r>
              <a:rPr lang="en-US" sz="1800" dirty="0"/>
              <a:t>Prefetching kicks in</a:t>
            </a:r>
          </a:p>
          <a:p>
            <a:pPr marL="287338" indent="-287338">
              <a:lnSpc>
                <a:spcPct val="85000"/>
              </a:lnSpc>
              <a:defRPr/>
            </a:pPr>
            <a:endParaRPr lang="en-US" dirty="0"/>
          </a:p>
          <a:p>
            <a:pPr marL="287338" indent="-287338">
              <a:lnSpc>
                <a:spcPct val="85000"/>
              </a:lnSpc>
              <a:defRPr/>
            </a:pPr>
            <a:r>
              <a:rPr lang="en-US" dirty="0"/>
              <a:t>Overall Performance</a:t>
            </a:r>
          </a:p>
          <a:p>
            <a:pPr marL="627063" lvl="1">
              <a:defRPr/>
            </a:pPr>
            <a:r>
              <a:rPr lang="en-US" sz="1800" dirty="0"/>
              <a:t>N elements, D cycles latency/op</a:t>
            </a:r>
          </a:p>
          <a:p>
            <a:pPr marL="627063" lvl="1">
              <a:defRPr/>
            </a:pPr>
            <a:r>
              <a:rPr lang="en-US" sz="1800" dirty="0"/>
              <a:t>(N/2+1)*D cycles: </a:t>
            </a:r>
            <a:r>
              <a:rPr lang="en-US" sz="1800" b="1" dirty="0">
                <a:solidFill>
                  <a:srgbClr val="C00000"/>
                </a:solidFill>
              </a:rPr>
              <a:t>CPE = D/2</a:t>
            </a:r>
          </a:p>
        </p:txBody>
      </p:sp>
      <p:sp>
        <p:nvSpPr>
          <p:cNvPr id="25607" name="AutoShape 6"/>
          <p:cNvSpPr>
            <a:spLocks noChangeArrowheads="1"/>
          </p:cNvSpPr>
          <p:nvPr/>
        </p:nvSpPr>
        <p:spPr bwMode="auto">
          <a:xfrm>
            <a:off x="2590800" y="36163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5608" name="Line 7"/>
          <p:cNvSpPr>
            <a:spLocks noChangeShapeType="1"/>
          </p:cNvSpPr>
          <p:nvPr/>
        </p:nvSpPr>
        <p:spPr bwMode="auto">
          <a:xfrm>
            <a:off x="2743200" y="33877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5609" name="AutoShape 8"/>
          <p:cNvSpPr>
            <a:spLocks noChangeArrowheads="1"/>
          </p:cNvSpPr>
          <p:nvPr/>
        </p:nvSpPr>
        <p:spPr bwMode="auto">
          <a:xfrm>
            <a:off x="3200400" y="41497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5611" name="Freeform 10"/>
          <p:cNvSpPr>
            <a:spLocks/>
          </p:cNvSpPr>
          <p:nvPr/>
        </p:nvSpPr>
        <p:spPr bwMode="auto">
          <a:xfrm>
            <a:off x="2895600" y="3921125"/>
            <a:ext cx="304800" cy="369888"/>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720" rIns="45720" anchor="ctr">
            <a:spAutoFit/>
          </a:bodyPr>
          <a:lstStyle/>
          <a:p>
            <a:endParaRPr lang="en-US" dirty="0">
              <a:latin typeface="Calibri" pitchFamily="34" charset="0"/>
            </a:endParaRPr>
          </a:p>
        </p:txBody>
      </p:sp>
      <p:sp>
        <p:nvSpPr>
          <p:cNvPr id="662539" name="Rectangle 11"/>
          <p:cNvSpPr>
            <a:spLocks noChangeArrowheads="1"/>
          </p:cNvSpPr>
          <p:nvPr/>
        </p:nvSpPr>
        <p:spPr bwMode="auto">
          <a:xfrm>
            <a:off x="2636838" y="3082925"/>
            <a:ext cx="230188"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25613" name="AutoShape 12"/>
          <p:cNvSpPr>
            <a:spLocks noChangeArrowheads="1"/>
          </p:cNvSpPr>
          <p:nvPr/>
        </p:nvSpPr>
        <p:spPr bwMode="auto">
          <a:xfrm>
            <a:off x="3794125" y="46831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5615" name="Freeform 14"/>
          <p:cNvSpPr>
            <a:spLocks/>
          </p:cNvSpPr>
          <p:nvPr/>
        </p:nvSpPr>
        <p:spPr bwMode="auto">
          <a:xfrm>
            <a:off x="3489325" y="4454525"/>
            <a:ext cx="304800" cy="369888"/>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720" rIns="45720" anchor="ctr">
            <a:spAutoFit/>
          </a:bodyPr>
          <a:lstStyle/>
          <a:p>
            <a:endParaRPr lang="en-US" dirty="0">
              <a:latin typeface="Calibri" pitchFamily="34" charset="0"/>
            </a:endParaRPr>
          </a:p>
        </p:txBody>
      </p:sp>
      <p:sp>
        <p:nvSpPr>
          <p:cNvPr id="25616" name="AutoShape 15"/>
          <p:cNvSpPr>
            <a:spLocks noChangeArrowheads="1"/>
          </p:cNvSpPr>
          <p:nvPr/>
        </p:nvSpPr>
        <p:spPr bwMode="auto">
          <a:xfrm>
            <a:off x="4387850" y="52165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5618" name="Freeform 17"/>
          <p:cNvSpPr>
            <a:spLocks/>
          </p:cNvSpPr>
          <p:nvPr/>
        </p:nvSpPr>
        <p:spPr bwMode="auto">
          <a:xfrm>
            <a:off x="4083050" y="4987925"/>
            <a:ext cx="304800" cy="369888"/>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720" rIns="45720" anchor="ctr">
            <a:spAutoFit/>
          </a:bodyPr>
          <a:lstStyle/>
          <a:p>
            <a:endParaRPr lang="en-US" dirty="0">
              <a:latin typeface="Calibri" pitchFamily="34" charset="0"/>
            </a:endParaRPr>
          </a:p>
        </p:txBody>
      </p:sp>
      <p:sp>
        <p:nvSpPr>
          <p:cNvPr id="25661" name="AutoShape 25"/>
          <p:cNvSpPr>
            <a:spLocks noChangeArrowheads="1"/>
          </p:cNvSpPr>
          <p:nvPr/>
        </p:nvSpPr>
        <p:spPr bwMode="auto">
          <a:xfrm>
            <a:off x="2895600" y="29305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algn="ctr" eaLnBrk="1" hangingPunct="1">
              <a:lnSpc>
                <a:spcPct val="100000"/>
              </a:lnSpc>
            </a:pPr>
            <a:r>
              <a:rPr lang="en-US" dirty="0">
                <a:latin typeface="Courier New" pitchFamily="49" charset="0"/>
              </a:rPr>
              <a:t>*</a:t>
            </a:r>
          </a:p>
        </p:txBody>
      </p:sp>
      <p:sp>
        <p:nvSpPr>
          <p:cNvPr id="662554" name="Rectangle 26"/>
          <p:cNvSpPr>
            <a:spLocks noChangeArrowheads="1"/>
          </p:cNvSpPr>
          <p:nvPr/>
        </p:nvSpPr>
        <p:spPr bwMode="auto">
          <a:xfrm>
            <a:off x="3200401" y="2438400"/>
            <a:ext cx="320675" cy="369888"/>
          </a:xfrm>
          <a:prstGeom prst="rect">
            <a:avLst/>
          </a:prstGeom>
          <a:noFill/>
          <a:ln w="19050">
            <a:noFill/>
            <a:miter lim="800000"/>
            <a:headEnd/>
            <a:tailEnd type="none" w="sm" len="sm"/>
          </a:ln>
          <a:effectLst/>
        </p:spPr>
        <p:txBody>
          <a:bodyPr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25663" name="Line 27"/>
          <p:cNvSpPr>
            <a:spLocks noChangeShapeType="1"/>
          </p:cNvSpPr>
          <p:nvPr/>
        </p:nvSpPr>
        <p:spPr bwMode="auto">
          <a:xfrm>
            <a:off x="2971800" y="27019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56" name="Rectangle 28"/>
          <p:cNvSpPr>
            <a:spLocks noChangeArrowheads="1"/>
          </p:cNvSpPr>
          <p:nvPr/>
        </p:nvSpPr>
        <p:spPr bwMode="auto">
          <a:xfrm>
            <a:off x="2819400" y="2438400"/>
            <a:ext cx="323850"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25665" name="Freeform 29"/>
          <p:cNvSpPr>
            <a:spLocks/>
          </p:cNvSpPr>
          <p:nvPr/>
        </p:nvSpPr>
        <p:spPr bwMode="auto">
          <a:xfrm>
            <a:off x="2971801" y="32353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endParaRPr lang="en-US" dirty="0">
              <a:latin typeface="Calibri" pitchFamily="34" charset="0"/>
            </a:endParaRPr>
          </a:p>
        </p:txBody>
      </p:sp>
      <p:sp>
        <p:nvSpPr>
          <p:cNvPr id="25666" name="Line 30"/>
          <p:cNvSpPr>
            <a:spLocks noChangeShapeType="1"/>
          </p:cNvSpPr>
          <p:nvPr/>
        </p:nvSpPr>
        <p:spPr bwMode="auto">
          <a:xfrm>
            <a:off x="3352800" y="27019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5655" name="AutoShape 32"/>
          <p:cNvSpPr>
            <a:spLocks noChangeArrowheads="1"/>
          </p:cNvSpPr>
          <p:nvPr/>
        </p:nvSpPr>
        <p:spPr bwMode="auto">
          <a:xfrm>
            <a:off x="3505200" y="34639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662561" name="Rectangle 33"/>
          <p:cNvSpPr>
            <a:spLocks noChangeArrowheads="1"/>
          </p:cNvSpPr>
          <p:nvPr/>
        </p:nvSpPr>
        <p:spPr bwMode="auto">
          <a:xfrm>
            <a:off x="3810001" y="2971800"/>
            <a:ext cx="320675" cy="369888"/>
          </a:xfrm>
          <a:prstGeom prst="rect">
            <a:avLst/>
          </a:prstGeom>
          <a:noFill/>
          <a:ln w="19050">
            <a:noFill/>
            <a:miter lim="800000"/>
            <a:headEnd/>
            <a:tailEnd type="none" w="sm" len="sm"/>
          </a:ln>
          <a:effectLst/>
        </p:spPr>
        <p:txBody>
          <a:bodyPr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5657" name="Line 34"/>
          <p:cNvSpPr>
            <a:spLocks noChangeShapeType="1"/>
          </p:cNvSpPr>
          <p:nvPr/>
        </p:nvSpPr>
        <p:spPr bwMode="auto">
          <a:xfrm>
            <a:off x="3581400" y="32353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63" name="Rectangle 35"/>
          <p:cNvSpPr>
            <a:spLocks noChangeArrowheads="1"/>
          </p:cNvSpPr>
          <p:nvPr/>
        </p:nvSpPr>
        <p:spPr bwMode="auto">
          <a:xfrm>
            <a:off x="3429000" y="2971800"/>
            <a:ext cx="323850"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5659" name="Freeform 36"/>
          <p:cNvSpPr>
            <a:spLocks/>
          </p:cNvSpPr>
          <p:nvPr/>
        </p:nvSpPr>
        <p:spPr bwMode="auto">
          <a:xfrm>
            <a:off x="3581401" y="37687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endParaRPr lang="en-US" dirty="0">
              <a:latin typeface="Calibri" pitchFamily="34" charset="0"/>
            </a:endParaRPr>
          </a:p>
        </p:txBody>
      </p:sp>
      <p:sp>
        <p:nvSpPr>
          <p:cNvPr id="25660" name="Line 37"/>
          <p:cNvSpPr>
            <a:spLocks noChangeShapeType="1"/>
          </p:cNvSpPr>
          <p:nvPr/>
        </p:nvSpPr>
        <p:spPr bwMode="auto">
          <a:xfrm>
            <a:off x="3962400" y="32353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5649" name="AutoShape 39"/>
          <p:cNvSpPr>
            <a:spLocks noChangeArrowheads="1"/>
          </p:cNvSpPr>
          <p:nvPr/>
        </p:nvSpPr>
        <p:spPr bwMode="auto">
          <a:xfrm>
            <a:off x="4114800" y="39973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662568" name="Rectangle 40"/>
          <p:cNvSpPr>
            <a:spLocks noChangeArrowheads="1"/>
          </p:cNvSpPr>
          <p:nvPr/>
        </p:nvSpPr>
        <p:spPr bwMode="auto">
          <a:xfrm>
            <a:off x="4419601" y="3505200"/>
            <a:ext cx="320675" cy="369888"/>
          </a:xfrm>
          <a:prstGeom prst="rect">
            <a:avLst/>
          </a:prstGeom>
          <a:noFill/>
          <a:ln w="19050">
            <a:noFill/>
            <a:miter lim="800000"/>
            <a:headEnd/>
            <a:tailEnd type="none" w="sm" len="sm"/>
          </a:ln>
          <a:effectLst/>
        </p:spPr>
        <p:txBody>
          <a:bodyPr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5651" name="Line 41"/>
          <p:cNvSpPr>
            <a:spLocks noChangeShapeType="1"/>
          </p:cNvSpPr>
          <p:nvPr/>
        </p:nvSpPr>
        <p:spPr bwMode="auto">
          <a:xfrm>
            <a:off x="4191000" y="37687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70" name="Rectangle 42"/>
          <p:cNvSpPr>
            <a:spLocks noChangeArrowheads="1"/>
          </p:cNvSpPr>
          <p:nvPr/>
        </p:nvSpPr>
        <p:spPr bwMode="auto">
          <a:xfrm>
            <a:off x="4038600" y="3505200"/>
            <a:ext cx="323850"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4</a:t>
            </a:r>
          </a:p>
        </p:txBody>
      </p:sp>
      <p:sp>
        <p:nvSpPr>
          <p:cNvPr id="25653" name="Freeform 43"/>
          <p:cNvSpPr>
            <a:spLocks/>
          </p:cNvSpPr>
          <p:nvPr/>
        </p:nvSpPr>
        <p:spPr bwMode="auto">
          <a:xfrm>
            <a:off x="4191001" y="43021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endParaRPr lang="en-US" dirty="0">
              <a:latin typeface="Calibri" pitchFamily="34" charset="0"/>
            </a:endParaRPr>
          </a:p>
        </p:txBody>
      </p:sp>
      <p:sp>
        <p:nvSpPr>
          <p:cNvPr id="25654" name="Line 44"/>
          <p:cNvSpPr>
            <a:spLocks noChangeShapeType="1"/>
          </p:cNvSpPr>
          <p:nvPr/>
        </p:nvSpPr>
        <p:spPr bwMode="auto">
          <a:xfrm>
            <a:off x="4572000" y="37687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5643" name="AutoShape 46"/>
          <p:cNvSpPr>
            <a:spLocks noChangeArrowheads="1"/>
          </p:cNvSpPr>
          <p:nvPr/>
        </p:nvSpPr>
        <p:spPr bwMode="auto">
          <a:xfrm>
            <a:off x="4724400" y="45307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662575" name="Rectangle 47"/>
          <p:cNvSpPr>
            <a:spLocks noChangeArrowheads="1"/>
          </p:cNvSpPr>
          <p:nvPr/>
        </p:nvSpPr>
        <p:spPr bwMode="auto">
          <a:xfrm>
            <a:off x="5029201" y="4038600"/>
            <a:ext cx="320675" cy="369888"/>
          </a:xfrm>
          <a:prstGeom prst="rect">
            <a:avLst/>
          </a:prstGeom>
          <a:noFill/>
          <a:ln w="19050">
            <a:noFill/>
            <a:miter lim="800000"/>
            <a:headEnd/>
            <a:tailEnd type="none" w="sm" len="sm"/>
          </a:ln>
          <a:effectLst/>
        </p:spPr>
        <p:txBody>
          <a:bodyPr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
        <p:nvSpPr>
          <p:cNvPr id="25645" name="Line 48"/>
          <p:cNvSpPr>
            <a:spLocks noChangeShapeType="1"/>
          </p:cNvSpPr>
          <p:nvPr/>
        </p:nvSpPr>
        <p:spPr bwMode="auto">
          <a:xfrm>
            <a:off x="4800600" y="43021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77" name="Rectangle 49"/>
          <p:cNvSpPr>
            <a:spLocks noChangeArrowheads="1"/>
          </p:cNvSpPr>
          <p:nvPr/>
        </p:nvSpPr>
        <p:spPr bwMode="auto">
          <a:xfrm>
            <a:off x="4648200" y="4038600"/>
            <a:ext cx="323850"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5647" name="Freeform 50"/>
          <p:cNvSpPr>
            <a:spLocks/>
          </p:cNvSpPr>
          <p:nvPr/>
        </p:nvSpPr>
        <p:spPr bwMode="auto">
          <a:xfrm>
            <a:off x="4800601" y="48355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endParaRPr lang="en-US" dirty="0">
              <a:latin typeface="Calibri" pitchFamily="34" charset="0"/>
            </a:endParaRPr>
          </a:p>
        </p:txBody>
      </p:sp>
      <p:sp>
        <p:nvSpPr>
          <p:cNvPr id="25648" name="Line 51"/>
          <p:cNvSpPr>
            <a:spLocks noChangeShapeType="1"/>
          </p:cNvSpPr>
          <p:nvPr/>
        </p:nvSpPr>
        <p:spPr bwMode="auto">
          <a:xfrm>
            <a:off x="5181600" y="43021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7" name="Rectangle 28"/>
          <p:cNvSpPr>
            <a:spLocks noChangeArrowheads="1"/>
          </p:cNvSpPr>
          <p:nvPr/>
        </p:nvSpPr>
        <p:spPr bwMode="auto">
          <a:xfrm>
            <a:off x="1981200" y="1614434"/>
            <a:ext cx="3767056" cy="366767"/>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sp>
        <p:nvSpPr>
          <p:cNvPr id="2" name="Slide Number Placeholder 1">
            <a:extLst>
              <a:ext uri="{FF2B5EF4-FFF2-40B4-BE49-F238E27FC236}">
                <a16:creationId xmlns:a16="http://schemas.microsoft.com/office/drawing/2014/main" id="{DFF0A4F7-0BD5-443F-A47B-A917DD81EB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0"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40"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979216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en-US" sz="3200" dirty="0"/>
              <a:t>Loop Unrolling with Separate Accumulators </a:t>
            </a:r>
            <a:r>
              <a:rPr lang="en-US" sz="3200" dirty="0">
                <a:solidFill>
                  <a:srgbClr val="FFC000"/>
                </a:solidFill>
              </a:rPr>
              <a:t>(2x2)</a:t>
            </a:r>
          </a:p>
        </p:txBody>
      </p:sp>
      <p:sp>
        <p:nvSpPr>
          <p:cNvPr id="2" name="Slide Number Placeholder 1">
            <a:extLst>
              <a:ext uri="{FF2B5EF4-FFF2-40B4-BE49-F238E27FC236}">
                <a16:creationId xmlns:a16="http://schemas.microsoft.com/office/drawing/2014/main" id="{2EAC9C80-54EA-4EB0-9F1E-20586774D3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627" name="Rectangle 3"/>
          <p:cNvSpPr>
            <a:spLocks noGrp="1" noChangeArrowheads="1"/>
          </p:cNvSpPr>
          <p:nvPr>
            <p:ph type="body" idx="4294967295"/>
          </p:nvPr>
        </p:nvSpPr>
        <p:spPr>
          <a:xfrm>
            <a:off x="147344" y="3383843"/>
            <a:ext cx="4338687" cy="577850"/>
          </a:xfrm>
        </p:spPr>
        <p:txBody>
          <a:bodyPr/>
          <a:lstStyle/>
          <a:p>
            <a:r>
              <a:rPr lang="en-US" dirty="0"/>
              <a:t>Different form of </a:t>
            </a:r>
            <a:r>
              <a:rPr lang="en-US" dirty="0" err="1"/>
              <a:t>reassociation</a:t>
            </a:r>
            <a:endParaRPr lang="en-US"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43F5B72-32F4-455F-A56C-9B541879652D}"/>
              </a:ext>
            </a:extLst>
          </p:cNvPr>
          <p:cNvSpPr/>
          <p:nvPr/>
        </p:nvSpPr>
        <p:spPr>
          <a:xfrm>
            <a:off x="4648200" y="1080003"/>
            <a:ext cx="6096000" cy="5355312"/>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unroll2a_combine(</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limit = length - 1;</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x0 = IDENT;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x1 = IDENT;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i;</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Combine 2 elements at a time</a:t>
            </a:r>
            <a:endParaRPr lang="en-US" dirty="0">
              <a:solidFill>
                <a:srgbClr val="000000"/>
              </a:solidFill>
              <a:latin typeface="Consolas" panose="020B0609020204030204" pitchFamily="49" charset="0"/>
            </a:endParaRP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 (i = 0; i &lt; limit; i += 2) {</a:t>
            </a:r>
          </a:p>
          <a:p>
            <a:r>
              <a:rPr lang="da-DK" dirty="0">
                <a:solidFill>
                  <a:srgbClr val="C00000"/>
                </a:solidFill>
                <a:latin typeface="Consolas" panose="020B0609020204030204" pitchFamily="49" charset="0"/>
              </a:rPr>
              <a:t>        x0 = x0 OP d[i];</a:t>
            </a:r>
          </a:p>
          <a:p>
            <a:r>
              <a:rPr lang="da-DK" dirty="0">
                <a:solidFill>
                  <a:srgbClr val="C00000"/>
                </a:solidFill>
                <a:latin typeface="Consolas" panose="020B0609020204030204" pitchFamily="49" charset="0"/>
              </a:rPr>
              <a:t>        x1 = x1 OP d[i + 1];</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Finish any remaining elements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 i &lt; length; i++) {</a:t>
            </a:r>
          </a:p>
          <a:p>
            <a:r>
              <a:rPr lang="da-DK" dirty="0">
                <a:solidFill>
                  <a:srgbClr val="000000"/>
                </a:solidFill>
                <a:latin typeface="Consolas" panose="020B0609020204030204" pitchFamily="49" charset="0"/>
              </a:rPr>
              <a:t>        x0 = x0 OP d[i];</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x0 OP x1;</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322345700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a:t>Effect of Separate Accumulators</a:t>
            </a:r>
          </a:p>
        </p:txBody>
      </p:sp>
      <p:sp>
        <p:nvSpPr>
          <p:cNvPr id="798753" name="Rectangle 33"/>
          <p:cNvSpPr>
            <a:spLocks noGrp="1" noChangeArrowheads="1"/>
          </p:cNvSpPr>
          <p:nvPr>
            <p:ph type="body" idx="1"/>
          </p:nvPr>
        </p:nvSpPr>
        <p:spPr>
          <a:xfrm>
            <a:off x="1814514" y="4603750"/>
            <a:ext cx="8307387" cy="1873250"/>
          </a:xfrm>
        </p:spPr>
        <p:txBody>
          <a:bodyPr/>
          <a:lstStyle/>
          <a:p>
            <a:pPr eaLnBrk="1" hangingPunct="1">
              <a:defRPr/>
            </a:pPr>
            <a:r>
              <a:rPr lang="en-US" dirty="0"/>
              <a:t>“INT +” makes use of two load units</a:t>
            </a:r>
          </a:p>
          <a:p>
            <a:pPr eaLnBrk="1" hangingPunct="1">
              <a:defRPr/>
            </a:pPr>
            <a:endParaRPr lang="en-US" dirty="0"/>
          </a:p>
          <a:p>
            <a:pPr eaLnBrk="1" hangingPunct="1">
              <a:defRPr/>
            </a:pPr>
            <a:endParaRPr lang="en-US" dirty="0"/>
          </a:p>
          <a:p>
            <a:pPr eaLnBrk="1" hangingPunct="1">
              <a:defRPr/>
            </a:pPr>
            <a:r>
              <a:rPr lang="en-US" dirty="0"/>
              <a:t>2x speedup (over unroll2) for “INT *”, “FP +”, “FP *”</a:t>
            </a:r>
          </a:p>
          <a:p>
            <a:pPr lvl="1" eaLnBrk="1" hangingPunct="1">
              <a:defRPr/>
            </a:pPr>
            <a:endParaRPr lang="en-US" dirty="0"/>
          </a:p>
        </p:txBody>
      </p:sp>
      <p:sp>
        <p:nvSpPr>
          <p:cNvPr id="27688" name="Rectangle 34"/>
          <p:cNvSpPr>
            <a:spLocks noChangeArrowheads="1"/>
          </p:cNvSpPr>
          <p:nvPr/>
        </p:nvSpPr>
        <p:spPr bwMode="auto">
          <a:xfrm>
            <a:off x="2640830" y="5196267"/>
            <a:ext cx="2802048" cy="643766"/>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 x0 = x0 OP d[</a:t>
            </a:r>
            <a:r>
              <a:rPr lang="en-US" dirty="0" err="1">
                <a:latin typeface="Courier New" pitchFamily="49" charset="0"/>
              </a:rPr>
              <a:t>i</a:t>
            </a:r>
            <a:r>
              <a:rPr lang="en-US" dirty="0">
                <a:latin typeface="Courier New" pitchFamily="49" charset="0"/>
              </a:rPr>
              <a:t>];</a:t>
            </a:r>
          </a:p>
          <a:p>
            <a:pPr>
              <a:tabLst>
                <a:tab pos="914400" algn="l"/>
                <a:tab pos="2286000" algn="l"/>
              </a:tabLst>
            </a:pPr>
            <a:r>
              <a:rPr lang="en-US" dirty="0">
                <a:latin typeface="Courier New" pitchFamily="49" charset="0"/>
              </a:rPr>
              <a:t> x1 = x1 OP d[i+1];</a:t>
            </a:r>
          </a:p>
        </p:txBody>
      </p:sp>
      <p:graphicFrame>
        <p:nvGraphicFramePr>
          <p:cNvPr id="7" name="Group 49"/>
          <p:cNvGraphicFramePr>
            <a:graphicFrameLocks noGrp="1"/>
          </p:cNvGraphicFramePr>
          <p:nvPr/>
        </p:nvGraphicFramePr>
        <p:xfrm>
          <a:off x="1881017" y="1168528"/>
          <a:ext cx="7796385" cy="3101975"/>
        </p:xfrm>
        <a:graphic>
          <a:graphicData uri="http://schemas.openxmlformats.org/drawingml/2006/table">
            <a:tbl>
              <a:tblPr/>
              <a:tblGrid>
                <a:gridCol w="2418937">
                  <a:extLst>
                    <a:ext uri="{9D8B030D-6E8A-4147-A177-3AD203B41FA5}">
                      <a16:colId xmlns:a16="http://schemas.microsoft.com/office/drawing/2014/main" val="20000"/>
                    </a:ext>
                  </a:extLst>
                </a:gridCol>
                <a:gridCol w="1344362">
                  <a:extLst>
                    <a:ext uri="{9D8B030D-6E8A-4147-A177-3AD203B41FA5}">
                      <a16:colId xmlns:a16="http://schemas.microsoft.com/office/drawing/2014/main" val="20001"/>
                    </a:ext>
                  </a:extLst>
                </a:gridCol>
                <a:gridCol w="1344362">
                  <a:extLst>
                    <a:ext uri="{9D8B030D-6E8A-4147-A177-3AD203B41FA5}">
                      <a16:colId xmlns:a16="http://schemas.microsoft.com/office/drawing/2014/main" val="20002"/>
                    </a:ext>
                  </a:extLst>
                </a:gridCol>
                <a:gridCol w="1344362">
                  <a:extLst>
                    <a:ext uri="{9D8B030D-6E8A-4147-A177-3AD203B41FA5}">
                      <a16:colId xmlns:a16="http://schemas.microsoft.com/office/drawing/2014/main" val="20003"/>
                    </a:ext>
                  </a:extLst>
                </a:gridCol>
                <a:gridCol w="1344362">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Unroll 2x1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Unroll 2x1a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2.51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Unroll 2x2</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0.81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2.51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Slide Number Placeholder 1">
            <a:extLst>
              <a:ext uri="{FF2B5EF4-FFF2-40B4-BE49-F238E27FC236}">
                <a16:creationId xmlns:a16="http://schemas.microsoft.com/office/drawing/2014/main" id="{2E93BC6F-5BF0-4959-BC1E-D60954750D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8"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4517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7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87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P spid="2768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138"/>
          <p:cNvSpPr>
            <a:spLocks noChangeShapeType="1"/>
          </p:cNvSpPr>
          <p:nvPr/>
        </p:nvSpPr>
        <p:spPr bwMode="auto">
          <a:xfrm>
            <a:off x="5029200" y="5486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800770" name="Rectangle 2"/>
          <p:cNvSpPr>
            <a:spLocks noGrp="1" noChangeArrowheads="1"/>
          </p:cNvSpPr>
          <p:nvPr>
            <p:ph type="title"/>
          </p:nvPr>
        </p:nvSpPr>
        <p:spPr/>
        <p:txBody>
          <a:bodyPr/>
          <a:lstStyle/>
          <a:p>
            <a:pPr eaLnBrk="1" hangingPunct="1">
              <a:defRPr/>
            </a:pPr>
            <a:r>
              <a:rPr lang="en-US" dirty="0"/>
              <a:t>Separate Accumulators</a:t>
            </a:r>
          </a:p>
        </p:txBody>
      </p:sp>
      <p:sp>
        <p:nvSpPr>
          <p:cNvPr id="2" name="Slide Number Placeholder 1">
            <a:extLst>
              <a:ext uri="{FF2B5EF4-FFF2-40B4-BE49-F238E27FC236}">
                <a16:creationId xmlns:a16="http://schemas.microsoft.com/office/drawing/2014/main" id="{D372AAF2-3D67-410C-8E07-8AAB8E8E32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717" name="AutoShape 101"/>
          <p:cNvSpPr>
            <a:spLocks noChangeArrowheads="1"/>
          </p:cNvSpPr>
          <p:nvPr/>
        </p:nvSpPr>
        <p:spPr bwMode="auto">
          <a:xfrm>
            <a:off x="3581400" y="31242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18" name="Line 102"/>
          <p:cNvSpPr>
            <a:spLocks noChangeShapeType="1"/>
          </p:cNvSpPr>
          <p:nvPr/>
        </p:nvSpPr>
        <p:spPr bwMode="auto">
          <a:xfrm>
            <a:off x="3733800" y="2895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19" name="Line 103"/>
          <p:cNvSpPr>
            <a:spLocks noChangeShapeType="1"/>
          </p:cNvSpPr>
          <p:nvPr/>
        </p:nvSpPr>
        <p:spPr bwMode="auto">
          <a:xfrm>
            <a:off x="3962400" y="2895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20" name="AutoShape 104"/>
          <p:cNvSpPr>
            <a:spLocks noChangeArrowheads="1"/>
          </p:cNvSpPr>
          <p:nvPr/>
        </p:nvSpPr>
        <p:spPr bwMode="auto">
          <a:xfrm>
            <a:off x="4191000" y="36576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22" name="Line 106"/>
          <p:cNvSpPr>
            <a:spLocks noChangeShapeType="1"/>
          </p:cNvSpPr>
          <p:nvPr/>
        </p:nvSpPr>
        <p:spPr bwMode="auto">
          <a:xfrm>
            <a:off x="4572000" y="3429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23" name="Freeform 107"/>
          <p:cNvSpPr>
            <a:spLocks/>
          </p:cNvSpPr>
          <p:nvPr/>
        </p:nvSpPr>
        <p:spPr bwMode="auto">
          <a:xfrm>
            <a:off x="3886200" y="34290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876" name="Rectangle 108"/>
          <p:cNvSpPr>
            <a:spLocks noChangeArrowheads="1"/>
          </p:cNvSpPr>
          <p:nvPr/>
        </p:nvSpPr>
        <p:spPr bwMode="auto">
          <a:xfrm>
            <a:off x="3627439" y="2590800"/>
            <a:ext cx="230191"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800877" name="Rectangle 109"/>
          <p:cNvSpPr>
            <a:spLocks noChangeArrowheads="1"/>
          </p:cNvSpPr>
          <p:nvPr/>
        </p:nvSpPr>
        <p:spPr bwMode="auto">
          <a:xfrm>
            <a:off x="3810001" y="25908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800878" name="Rectangle 110"/>
          <p:cNvSpPr>
            <a:spLocks noChangeArrowheads="1"/>
          </p:cNvSpPr>
          <p:nvPr/>
        </p:nvSpPr>
        <p:spPr bwMode="auto">
          <a:xfrm>
            <a:off x="4419601" y="31242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8727" name="AutoShape 111"/>
          <p:cNvSpPr>
            <a:spLocks noChangeArrowheads="1"/>
          </p:cNvSpPr>
          <p:nvPr/>
        </p:nvSpPr>
        <p:spPr bwMode="auto">
          <a:xfrm>
            <a:off x="4784725" y="4191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29" name="Line 113"/>
          <p:cNvSpPr>
            <a:spLocks noChangeShapeType="1"/>
          </p:cNvSpPr>
          <p:nvPr/>
        </p:nvSpPr>
        <p:spPr bwMode="auto">
          <a:xfrm>
            <a:off x="5165725" y="3962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30" name="Freeform 114"/>
          <p:cNvSpPr>
            <a:spLocks/>
          </p:cNvSpPr>
          <p:nvPr/>
        </p:nvSpPr>
        <p:spPr bwMode="auto">
          <a:xfrm>
            <a:off x="4479925" y="39624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883" name="Rectangle 115"/>
          <p:cNvSpPr>
            <a:spLocks noChangeArrowheads="1"/>
          </p:cNvSpPr>
          <p:nvPr/>
        </p:nvSpPr>
        <p:spPr bwMode="auto">
          <a:xfrm>
            <a:off x="5013326" y="36576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8732" name="AutoShape 116"/>
          <p:cNvSpPr>
            <a:spLocks noChangeArrowheads="1"/>
          </p:cNvSpPr>
          <p:nvPr/>
        </p:nvSpPr>
        <p:spPr bwMode="auto">
          <a:xfrm>
            <a:off x="5378450" y="4724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34" name="Line 118"/>
          <p:cNvSpPr>
            <a:spLocks noChangeShapeType="1"/>
          </p:cNvSpPr>
          <p:nvPr/>
        </p:nvSpPr>
        <p:spPr bwMode="auto">
          <a:xfrm>
            <a:off x="5759450" y="4495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35" name="Freeform 119"/>
          <p:cNvSpPr>
            <a:spLocks/>
          </p:cNvSpPr>
          <p:nvPr/>
        </p:nvSpPr>
        <p:spPr bwMode="auto">
          <a:xfrm>
            <a:off x="5073650" y="44958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888" name="Rectangle 120"/>
          <p:cNvSpPr>
            <a:spLocks noChangeArrowheads="1"/>
          </p:cNvSpPr>
          <p:nvPr/>
        </p:nvSpPr>
        <p:spPr bwMode="auto">
          <a:xfrm>
            <a:off x="5607051" y="41910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
        <p:nvSpPr>
          <p:cNvPr id="28740" name="Freeform 124"/>
          <p:cNvSpPr>
            <a:spLocks/>
          </p:cNvSpPr>
          <p:nvPr/>
        </p:nvSpPr>
        <p:spPr bwMode="auto">
          <a:xfrm flipH="1">
            <a:off x="5257801" y="5029200"/>
            <a:ext cx="409575"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28680" name="AutoShape 134"/>
          <p:cNvSpPr>
            <a:spLocks noChangeArrowheads="1"/>
          </p:cNvSpPr>
          <p:nvPr/>
        </p:nvSpPr>
        <p:spPr bwMode="auto">
          <a:xfrm>
            <a:off x="4724400" y="5246132"/>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683" name="AutoShape 137"/>
          <p:cNvSpPr>
            <a:spLocks noChangeArrowheads="1"/>
          </p:cNvSpPr>
          <p:nvPr/>
        </p:nvSpPr>
        <p:spPr bwMode="auto">
          <a:xfrm>
            <a:off x="2133600" y="31242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684" name="Line 138"/>
          <p:cNvSpPr>
            <a:spLocks noChangeShapeType="1"/>
          </p:cNvSpPr>
          <p:nvPr/>
        </p:nvSpPr>
        <p:spPr bwMode="auto">
          <a:xfrm>
            <a:off x="2286000" y="2895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685" name="Line 139"/>
          <p:cNvSpPr>
            <a:spLocks noChangeShapeType="1"/>
          </p:cNvSpPr>
          <p:nvPr/>
        </p:nvSpPr>
        <p:spPr bwMode="auto">
          <a:xfrm>
            <a:off x="2514600" y="2895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686" name="AutoShape 140"/>
          <p:cNvSpPr>
            <a:spLocks noChangeArrowheads="1"/>
          </p:cNvSpPr>
          <p:nvPr/>
        </p:nvSpPr>
        <p:spPr bwMode="auto">
          <a:xfrm>
            <a:off x="2743200" y="36576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688" name="Line 142"/>
          <p:cNvSpPr>
            <a:spLocks noChangeShapeType="1"/>
          </p:cNvSpPr>
          <p:nvPr/>
        </p:nvSpPr>
        <p:spPr bwMode="auto">
          <a:xfrm>
            <a:off x="3124200" y="3429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689" name="Freeform 143"/>
          <p:cNvSpPr>
            <a:spLocks/>
          </p:cNvSpPr>
          <p:nvPr/>
        </p:nvSpPr>
        <p:spPr bwMode="auto">
          <a:xfrm>
            <a:off x="2438400" y="34290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912" name="Rectangle 144"/>
          <p:cNvSpPr>
            <a:spLocks noChangeArrowheads="1"/>
          </p:cNvSpPr>
          <p:nvPr/>
        </p:nvSpPr>
        <p:spPr bwMode="auto">
          <a:xfrm>
            <a:off x="2179639" y="2590800"/>
            <a:ext cx="230191"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800913" name="Rectangle 145"/>
          <p:cNvSpPr>
            <a:spLocks noChangeArrowheads="1"/>
          </p:cNvSpPr>
          <p:nvPr/>
        </p:nvSpPr>
        <p:spPr bwMode="auto">
          <a:xfrm>
            <a:off x="2362201" y="25908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800914" name="Rectangle 146"/>
          <p:cNvSpPr>
            <a:spLocks noChangeArrowheads="1"/>
          </p:cNvSpPr>
          <p:nvPr/>
        </p:nvSpPr>
        <p:spPr bwMode="auto">
          <a:xfrm>
            <a:off x="2971801" y="31242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8693" name="AutoShape 147"/>
          <p:cNvSpPr>
            <a:spLocks noChangeArrowheads="1"/>
          </p:cNvSpPr>
          <p:nvPr/>
        </p:nvSpPr>
        <p:spPr bwMode="auto">
          <a:xfrm>
            <a:off x="3336925" y="4191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695" name="Line 149"/>
          <p:cNvSpPr>
            <a:spLocks noChangeShapeType="1"/>
          </p:cNvSpPr>
          <p:nvPr/>
        </p:nvSpPr>
        <p:spPr bwMode="auto">
          <a:xfrm>
            <a:off x="3717925" y="3962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696" name="Freeform 150"/>
          <p:cNvSpPr>
            <a:spLocks/>
          </p:cNvSpPr>
          <p:nvPr/>
        </p:nvSpPr>
        <p:spPr bwMode="auto">
          <a:xfrm>
            <a:off x="3032125" y="39624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919" name="Rectangle 151"/>
          <p:cNvSpPr>
            <a:spLocks noChangeArrowheads="1"/>
          </p:cNvSpPr>
          <p:nvPr/>
        </p:nvSpPr>
        <p:spPr bwMode="auto">
          <a:xfrm>
            <a:off x="3565526" y="36576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4</a:t>
            </a:r>
          </a:p>
        </p:txBody>
      </p:sp>
      <p:sp>
        <p:nvSpPr>
          <p:cNvPr id="28698" name="AutoShape 152"/>
          <p:cNvSpPr>
            <a:spLocks noChangeArrowheads="1"/>
          </p:cNvSpPr>
          <p:nvPr/>
        </p:nvSpPr>
        <p:spPr bwMode="auto">
          <a:xfrm>
            <a:off x="3930650" y="4724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00" name="Line 154"/>
          <p:cNvSpPr>
            <a:spLocks noChangeShapeType="1"/>
          </p:cNvSpPr>
          <p:nvPr/>
        </p:nvSpPr>
        <p:spPr bwMode="auto">
          <a:xfrm>
            <a:off x="4311650" y="4495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01" name="Freeform 155"/>
          <p:cNvSpPr>
            <a:spLocks/>
          </p:cNvSpPr>
          <p:nvPr/>
        </p:nvSpPr>
        <p:spPr bwMode="auto">
          <a:xfrm>
            <a:off x="3625850" y="44958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924" name="Rectangle 156"/>
          <p:cNvSpPr>
            <a:spLocks noChangeArrowheads="1"/>
          </p:cNvSpPr>
          <p:nvPr/>
        </p:nvSpPr>
        <p:spPr bwMode="auto">
          <a:xfrm>
            <a:off x="4159251" y="41910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8706" name="Freeform 160"/>
          <p:cNvSpPr>
            <a:spLocks/>
          </p:cNvSpPr>
          <p:nvPr/>
        </p:nvSpPr>
        <p:spPr bwMode="auto">
          <a:xfrm>
            <a:off x="4219575" y="5029200"/>
            <a:ext cx="504825"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75" name="Rectangle 34"/>
          <p:cNvSpPr>
            <a:spLocks noChangeArrowheads="1"/>
          </p:cNvSpPr>
          <p:nvPr/>
        </p:nvSpPr>
        <p:spPr bwMode="auto">
          <a:xfrm>
            <a:off x="2133600" y="1642234"/>
            <a:ext cx="2802048" cy="643766"/>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 x0 = x0 OP d[</a:t>
            </a:r>
            <a:r>
              <a:rPr lang="en-US" dirty="0" err="1">
                <a:latin typeface="Courier New" pitchFamily="49" charset="0"/>
              </a:rPr>
              <a:t>i</a:t>
            </a:r>
            <a:r>
              <a:rPr lang="en-US" dirty="0">
                <a:latin typeface="Courier New" pitchFamily="49" charset="0"/>
              </a:rPr>
              <a:t>];</a:t>
            </a:r>
          </a:p>
          <a:p>
            <a:pPr>
              <a:tabLst>
                <a:tab pos="914400" algn="l"/>
                <a:tab pos="2286000" algn="l"/>
              </a:tabLst>
            </a:pPr>
            <a:r>
              <a:rPr lang="en-US" dirty="0">
                <a:latin typeface="Courier New" pitchFamily="49" charset="0"/>
              </a:rPr>
              <a:t> x1 = x1 OP d[i+1];</a:t>
            </a:r>
          </a:p>
        </p:txBody>
      </p:sp>
      <p:sp>
        <p:nvSpPr>
          <p:cNvPr id="76" name="Rectangle 3"/>
          <p:cNvSpPr txBox="1">
            <a:spLocks noChangeArrowheads="1"/>
          </p:cNvSpPr>
          <p:nvPr/>
        </p:nvSpPr>
        <p:spPr bwMode="auto">
          <a:xfrm>
            <a:off x="6489699" y="1600200"/>
            <a:ext cx="4968457" cy="3124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indent="-287338" fontAlgn="base">
              <a:lnSpc>
                <a:spcPct val="85000"/>
              </a:lnSpc>
              <a:spcBef>
                <a:spcPct val="20000"/>
              </a:spcBef>
              <a:spcAft>
                <a:spcPct val="0"/>
              </a:spcAft>
              <a:buClr>
                <a:srgbClr val="990000"/>
              </a:buClr>
              <a:buSzPct val="60000"/>
              <a:buFont typeface="Wingdings 2" pitchFamily="18" charset="2"/>
              <a:buChar char="¢"/>
              <a:defRPr/>
            </a:pPr>
            <a:r>
              <a:rPr lang="en-US" sz="2400" b="1" kern="0" dirty="0">
                <a:latin typeface="Calibri" pitchFamily="34" charset="0"/>
              </a:rPr>
              <a:t>What changed:</a:t>
            </a:r>
          </a:p>
          <a:p>
            <a:pPr marL="628650" lvl="1" indent="-230188" fontAlgn="base">
              <a:lnSpc>
                <a:spcPct val="85000"/>
              </a:lnSpc>
              <a:spcBef>
                <a:spcPct val="20000"/>
              </a:spcBef>
              <a:spcAft>
                <a:spcPct val="0"/>
              </a:spcAft>
              <a:buClr>
                <a:srgbClr val="990000"/>
              </a:buClr>
              <a:buSzPct val="110000"/>
              <a:buFont typeface="Wingdings" pitchFamily="2" charset="2"/>
              <a:buChar char="§"/>
              <a:defRPr/>
            </a:pPr>
            <a:r>
              <a:rPr lang="en-US" kern="0" dirty="0">
                <a:latin typeface="Calibri" pitchFamily="34" charset="0"/>
              </a:rPr>
              <a:t>Two independent “streams” of operations</a:t>
            </a:r>
          </a:p>
          <a:p>
            <a:pPr marL="287338" indent="-287338" fontAlgn="base">
              <a:lnSpc>
                <a:spcPct val="85000"/>
              </a:lnSpc>
              <a:spcBef>
                <a:spcPct val="20000"/>
              </a:spcBef>
              <a:spcAft>
                <a:spcPct val="0"/>
              </a:spcAft>
              <a:buClr>
                <a:srgbClr val="990000"/>
              </a:buClr>
              <a:buSzPct val="60000"/>
              <a:buFont typeface="Wingdings 2" pitchFamily="18" charset="2"/>
              <a:buChar char="¢"/>
              <a:defRPr/>
            </a:pPr>
            <a:endParaRPr lang="en-US" sz="2400" b="1" kern="0" dirty="0">
              <a:latin typeface="Calibri" pitchFamily="34" charset="0"/>
            </a:endParaRPr>
          </a:p>
          <a:p>
            <a:pPr marL="287338" indent="-287338" fontAlgn="base">
              <a:lnSpc>
                <a:spcPct val="85000"/>
              </a:lnSpc>
              <a:spcBef>
                <a:spcPct val="20000"/>
              </a:spcBef>
              <a:spcAft>
                <a:spcPct val="0"/>
              </a:spcAft>
              <a:buClr>
                <a:srgbClr val="990000"/>
              </a:buClr>
              <a:buSzPct val="60000"/>
              <a:buFont typeface="Wingdings 2" pitchFamily="18" charset="2"/>
              <a:buChar char="¢"/>
              <a:defRPr/>
            </a:pPr>
            <a:r>
              <a:rPr lang="en-US" sz="2400" b="1" kern="0" dirty="0">
                <a:latin typeface="Calibri" pitchFamily="34" charset="0"/>
              </a:rPr>
              <a:t>Overall Performance</a:t>
            </a:r>
          </a:p>
          <a:p>
            <a:pPr marL="627063" lvl="1" indent="-228600" fontAlgn="base">
              <a:lnSpc>
                <a:spcPct val="90000"/>
              </a:lnSpc>
              <a:spcBef>
                <a:spcPct val="20000"/>
              </a:spcBef>
              <a:spcAft>
                <a:spcPct val="0"/>
              </a:spcAft>
              <a:buClr>
                <a:srgbClr val="990000"/>
              </a:buClr>
              <a:buSzPct val="110000"/>
              <a:buFont typeface="Wingdings" pitchFamily="2" charset="2"/>
              <a:buChar char="§"/>
              <a:defRPr/>
            </a:pPr>
            <a:r>
              <a:rPr lang="en-US" kern="0" dirty="0">
                <a:latin typeface="Calibri" pitchFamily="34" charset="0"/>
              </a:rPr>
              <a:t>N elements, D cycles latency/op</a:t>
            </a:r>
          </a:p>
          <a:p>
            <a:pPr marL="627063" lvl="1" indent="-228600" fontAlgn="base">
              <a:lnSpc>
                <a:spcPct val="90000"/>
              </a:lnSpc>
              <a:spcBef>
                <a:spcPct val="20000"/>
              </a:spcBef>
              <a:spcAft>
                <a:spcPct val="0"/>
              </a:spcAft>
              <a:buClr>
                <a:srgbClr val="990000"/>
              </a:buClr>
              <a:buSzPct val="110000"/>
              <a:buFont typeface="Wingdings" pitchFamily="2" charset="2"/>
              <a:buChar char="§"/>
              <a:defRPr/>
            </a:pPr>
            <a:r>
              <a:rPr lang="en-US" kern="0" dirty="0">
                <a:latin typeface="Calibri" pitchFamily="34" charset="0"/>
              </a:rPr>
              <a:t>Should be (N/2+1)*D cycles: </a:t>
            </a:r>
            <a:r>
              <a:rPr lang="en-US" b="1" kern="0" dirty="0">
                <a:solidFill>
                  <a:srgbClr val="C00000"/>
                </a:solidFill>
                <a:latin typeface="Calibri" pitchFamily="34" charset="0"/>
              </a:rPr>
              <a:t>CPE = D/2</a:t>
            </a:r>
          </a:p>
          <a:p>
            <a:pPr marL="627063" lvl="1" indent="-228600" fontAlgn="base">
              <a:lnSpc>
                <a:spcPct val="90000"/>
              </a:lnSpc>
              <a:spcBef>
                <a:spcPct val="20000"/>
              </a:spcBef>
              <a:spcAft>
                <a:spcPct val="0"/>
              </a:spcAft>
              <a:buClr>
                <a:srgbClr val="990000"/>
              </a:buClr>
              <a:buSzPct val="110000"/>
              <a:buFont typeface="Wingdings" pitchFamily="2" charset="2"/>
              <a:buChar char="§"/>
              <a:defRPr/>
            </a:pPr>
            <a:r>
              <a:rPr lang="en-US" kern="0" dirty="0">
                <a:latin typeface="Calibri" pitchFamily="34" charset="0"/>
              </a:rPr>
              <a:t>CPE matches prediction!</a:t>
            </a:r>
          </a:p>
        </p:txBody>
      </p:sp>
      <p:sp>
        <p:nvSpPr>
          <p:cNvPr id="78" name="TextBox 77"/>
          <p:cNvSpPr txBox="1"/>
          <p:nvPr/>
        </p:nvSpPr>
        <p:spPr>
          <a:xfrm>
            <a:off x="8325929" y="4680466"/>
            <a:ext cx="1295996" cy="369332"/>
          </a:xfrm>
          <a:prstGeom prst="rect">
            <a:avLst/>
          </a:prstGeom>
          <a:noFill/>
        </p:spPr>
        <p:txBody>
          <a:bodyPr wrap="none" rtlCol="0">
            <a:spAutoFit/>
          </a:bodyPr>
          <a:lstStyle/>
          <a:p>
            <a:r>
              <a:rPr lang="en-US" i="1" dirty="0">
                <a:solidFill>
                  <a:srgbClr val="C00000"/>
                </a:solidFill>
                <a:latin typeface="Calibri" pitchFamily="34" charset="0"/>
              </a:rPr>
              <a:t>What Now?</a:t>
            </a:r>
          </a:p>
        </p:txBody>
      </p:sp>
      <mc:AlternateContent xmlns:mc="http://schemas.openxmlformats.org/markup-compatibility/2006" xmlns:a14="http://schemas.microsoft.com/office/drawing/2010/main">
        <mc:Choice Requires="a14">
          <p:sp>
            <p:nvSpPr>
              <p:cNvPr id="4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4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0159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eaLnBrk="1" hangingPunct="1">
              <a:defRPr/>
            </a:pPr>
            <a:r>
              <a:rPr lang="en-US"/>
              <a:t>Unrolling &amp; Accumulating</a:t>
            </a:r>
          </a:p>
        </p:txBody>
      </p:sp>
      <p:sp>
        <p:nvSpPr>
          <p:cNvPr id="802819" name="Rectangle 3"/>
          <p:cNvSpPr>
            <a:spLocks noGrp="1" noChangeArrowheads="1"/>
          </p:cNvSpPr>
          <p:nvPr>
            <p:ph idx="1"/>
          </p:nvPr>
        </p:nvSpPr>
        <p:spPr/>
        <p:txBody>
          <a:bodyPr/>
          <a:lstStyle/>
          <a:p>
            <a:pPr eaLnBrk="1" hangingPunct="1">
              <a:defRPr/>
            </a:pPr>
            <a:endParaRPr lang="en-US" dirty="0"/>
          </a:p>
          <a:p>
            <a:pPr eaLnBrk="1" hangingPunct="1">
              <a:defRPr/>
            </a:pPr>
            <a:r>
              <a:rPr lang="en-US" dirty="0"/>
              <a:t>Idea</a:t>
            </a:r>
          </a:p>
          <a:p>
            <a:pPr lvl="1" eaLnBrk="1" hangingPunct="1">
              <a:defRPr/>
            </a:pPr>
            <a:r>
              <a:rPr lang="en-US" dirty="0"/>
              <a:t>Can unroll to any degree L</a:t>
            </a:r>
          </a:p>
          <a:p>
            <a:pPr lvl="1" eaLnBrk="1" hangingPunct="1">
              <a:defRPr/>
            </a:pPr>
            <a:r>
              <a:rPr lang="en-US" dirty="0"/>
              <a:t>Can accumulate K results in parallel</a:t>
            </a:r>
          </a:p>
          <a:p>
            <a:pPr lvl="1" eaLnBrk="1" hangingPunct="1">
              <a:defRPr/>
            </a:pPr>
            <a:r>
              <a:rPr lang="en-US" dirty="0"/>
              <a:t>L must be multiple of K</a:t>
            </a:r>
          </a:p>
          <a:p>
            <a:pPr eaLnBrk="1" hangingPunct="1">
              <a:defRPr/>
            </a:pPr>
            <a:endParaRPr lang="en-US" dirty="0"/>
          </a:p>
          <a:p>
            <a:pPr eaLnBrk="1" hangingPunct="1">
              <a:defRPr/>
            </a:pPr>
            <a:r>
              <a:rPr lang="en-US" dirty="0"/>
              <a:t>Limitations</a:t>
            </a:r>
          </a:p>
          <a:p>
            <a:pPr lvl="1" eaLnBrk="1" hangingPunct="1">
              <a:defRPr/>
            </a:pPr>
            <a:r>
              <a:rPr lang="en-US" dirty="0"/>
              <a:t>Diminishing returns</a:t>
            </a:r>
          </a:p>
          <a:p>
            <a:pPr lvl="2" eaLnBrk="1" hangingPunct="1">
              <a:defRPr/>
            </a:pPr>
            <a:r>
              <a:rPr lang="en-US" dirty="0"/>
              <a:t>Cannot go beyond throughput limitations of execution units</a:t>
            </a:r>
          </a:p>
          <a:p>
            <a:pPr lvl="1" eaLnBrk="1" hangingPunct="1">
              <a:defRPr/>
            </a:pPr>
            <a:r>
              <a:rPr lang="en-US" dirty="0"/>
              <a:t>Large overhead for short lengths</a:t>
            </a:r>
          </a:p>
          <a:p>
            <a:pPr lvl="2" eaLnBrk="1" hangingPunct="1">
              <a:defRPr/>
            </a:pPr>
            <a:r>
              <a:rPr lang="en-US" dirty="0"/>
              <a:t>Finish off iterations sequentially</a:t>
            </a:r>
          </a:p>
        </p:txBody>
      </p:sp>
      <p:sp>
        <p:nvSpPr>
          <p:cNvPr id="2" name="Slide Number Placeholder 1">
            <a:extLst>
              <a:ext uri="{FF2B5EF4-FFF2-40B4-BE49-F238E27FC236}">
                <a16:creationId xmlns:a16="http://schemas.microsoft.com/office/drawing/2014/main" id="{4B8DE942-D83D-4FAB-A21D-7320B9F480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301039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pPr eaLnBrk="1" hangingPunct="1">
              <a:defRPr/>
            </a:pPr>
            <a:r>
              <a:rPr lang="en-US" dirty="0"/>
              <a:t>Unrolling &amp; Accumulating: Floating Point Multiplication</a:t>
            </a:r>
          </a:p>
        </p:txBody>
      </p:sp>
      <p:sp>
        <p:nvSpPr>
          <p:cNvPr id="2" name="Slide Number Placeholder 1">
            <a:extLst>
              <a:ext uri="{FF2B5EF4-FFF2-40B4-BE49-F238E27FC236}">
                <a16:creationId xmlns:a16="http://schemas.microsoft.com/office/drawing/2014/main" id="{EA9B2081-525D-499D-BD41-9D83710A19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03843" name="Rectangle 3"/>
          <p:cNvSpPr>
            <a:spLocks noGrp="1" noChangeArrowheads="1"/>
          </p:cNvSpPr>
          <p:nvPr>
            <p:ph type="body" idx="4294967295"/>
          </p:nvPr>
        </p:nvSpPr>
        <p:spPr>
          <a:xfrm>
            <a:off x="3884613" y="1174750"/>
            <a:ext cx="8307387" cy="1416050"/>
          </a:xfrm>
        </p:spPr>
        <p:txBody>
          <a:bodyPr>
            <a:normAutofit lnSpcReduction="10000"/>
          </a:bodyPr>
          <a:lstStyle/>
          <a:p>
            <a:pPr eaLnBrk="1" hangingPunct="1">
              <a:defRPr/>
            </a:pPr>
            <a:r>
              <a:rPr lang="en-US" dirty="0"/>
              <a:t>Case</a:t>
            </a:r>
          </a:p>
          <a:p>
            <a:pPr lvl="1" eaLnBrk="1" hangingPunct="1">
              <a:defRPr/>
            </a:pPr>
            <a:r>
              <a:rPr lang="en-US" dirty="0"/>
              <a:t>Intel </a:t>
            </a:r>
            <a:r>
              <a:rPr lang="en-US" dirty="0" err="1"/>
              <a:t>Haswell</a:t>
            </a:r>
            <a:r>
              <a:rPr lang="en-US" dirty="0"/>
              <a:t> </a:t>
            </a:r>
          </a:p>
          <a:p>
            <a:pPr lvl="1" eaLnBrk="1" hangingPunct="1">
              <a:defRPr/>
            </a:pPr>
            <a:r>
              <a:rPr lang="en-US" dirty="0">
                <a:solidFill>
                  <a:srgbClr val="0070C0"/>
                </a:solidFill>
              </a:rPr>
              <a:t>Double FP Multiplication</a:t>
            </a:r>
          </a:p>
          <a:p>
            <a:pPr lvl="1" eaLnBrk="1" hangingPunct="1">
              <a:defRPr/>
            </a:pPr>
            <a:r>
              <a:rPr lang="en-US" dirty="0"/>
              <a:t>Latency bound: 5.00.  Throughput bound: 0.50 </a:t>
            </a:r>
          </a:p>
        </p:txBody>
      </p:sp>
      <p:graphicFrame>
        <p:nvGraphicFramePr>
          <p:cNvPr id="803965" name="Group 125"/>
          <p:cNvGraphicFramePr>
            <a:graphicFrameLocks noGrp="1"/>
          </p:cNvGraphicFramePr>
          <p:nvPr/>
        </p:nvGraphicFramePr>
        <p:xfrm>
          <a:off x="2590800" y="2819400"/>
          <a:ext cx="6705600" cy="3520440"/>
        </p:xfrm>
        <a:graphic>
          <a:graphicData uri="http://schemas.openxmlformats.org/drawingml/2006/table">
            <a:tbl>
              <a:tblPr firstRow="1">
                <a:tableStyleId>{00A15C55-8517-42AA-B614-E9B94910E393}</a:tableStyleId>
              </a:tblPr>
              <a:tblGrid>
                <a:gridCol w="746125">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61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746125">
                  <a:extLst>
                    <a:ext uri="{9D8B030D-6E8A-4147-A177-3AD203B41FA5}">
                      <a16:colId xmlns:a16="http://schemas.microsoft.com/office/drawing/2014/main" val="20005"/>
                    </a:ext>
                  </a:extLst>
                </a:gridCol>
                <a:gridCol w="746125">
                  <a:extLst>
                    <a:ext uri="{9D8B030D-6E8A-4147-A177-3AD203B41FA5}">
                      <a16:colId xmlns:a16="http://schemas.microsoft.com/office/drawing/2014/main" val="20006"/>
                    </a:ext>
                  </a:extLst>
                </a:gridCol>
                <a:gridCol w="742950">
                  <a:extLst>
                    <a:ext uri="{9D8B030D-6E8A-4147-A177-3AD203B41FA5}">
                      <a16:colId xmlns:a16="http://schemas.microsoft.com/office/drawing/2014/main" val="20007"/>
                    </a:ext>
                  </a:extLst>
                </a:gridCol>
                <a:gridCol w="746125">
                  <a:extLst>
                    <a:ext uri="{9D8B030D-6E8A-4147-A177-3AD203B41FA5}">
                      <a16:colId xmlns:a16="http://schemas.microsoft.com/office/drawing/2014/main" val="20008"/>
                    </a:ext>
                  </a:extLst>
                </a:gridCol>
              </a:tblGrid>
              <a:tr h="30480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FP *</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Unrolling Factor L</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a:ln>
                            <a:noFill/>
                          </a:ln>
                          <a:effectLst/>
                          <a:latin typeface="Calibri" pitchFamily="34" charset="0"/>
                        </a:rPr>
                        <a:t>K</a:t>
                      </a:r>
                      <a:endParaRPr kumimoji="0" lang="en-US" sz="1800" b="1"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extLst>
                  <a:ext uri="{0D108BD9-81ED-4DB2-BD59-A6C34878D82A}">
                    <a16:rowId xmlns:a16="http://schemas.microsoft.com/office/drawing/2014/main" val="10001"/>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5.01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5.01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5.01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2"/>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3"/>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1.67</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4"/>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1.25</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5"/>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0.84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0.88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6"/>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0.63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7"/>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8"/>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9"/>
                  </a:ext>
                </a:extLst>
              </a:tr>
            </a:tbl>
          </a:graphicData>
        </a:graphic>
      </p:graphicFrame>
      <p:sp>
        <p:nvSpPr>
          <p:cNvPr id="5" name="TextBox 4"/>
          <p:cNvSpPr txBox="1"/>
          <p:nvPr/>
        </p:nvSpPr>
        <p:spPr>
          <a:xfrm rot="16200000">
            <a:off x="1553471" y="4590470"/>
            <a:ext cx="1460593" cy="369332"/>
          </a:xfrm>
          <a:prstGeom prst="rect">
            <a:avLst/>
          </a:prstGeom>
          <a:noFill/>
        </p:spPr>
        <p:txBody>
          <a:bodyPr wrap="none" rtlCol="0">
            <a:spAutoFit/>
          </a:bodyPr>
          <a:lstStyle/>
          <a:p>
            <a:r>
              <a:rPr lang="en-US" i="1" dirty="0">
                <a:solidFill>
                  <a:schemeClr val="bg1">
                    <a:lumMod val="50000"/>
                  </a:schemeClr>
                </a:solidFill>
                <a:latin typeface="Calibri" pitchFamily="34" charset="0"/>
              </a:rPr>
              <a:t>Accumulators</a:t>
            </a:r>
          </a:p>
        </p:txBody>
      </p:sp>
      <mc:AlternateContent xmlns:mc="http://schemas.openxmlformats.org/markup-compatibility/2006" xmlns:a14="http://schemas.microsoft.com/office/drawing/2010/main">
        <mc:Choice Requires="a14">
          <p:sp>
            <p:nvSpPr>
              <p:cNvPr id="7"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7"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682679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quote the day</a:t>
            </a:r>
            <a:endParaRPr lang="en-US" sz="1800" dirty="0"/>
          </a:p>
        </p:txBody>
      </p:sp>
      <p:sp>
        <p:nvSpPr>
          <p:cNvPr id="4" name="Slide Number Placeholder 3"/>
          <p:cNvSpPr>
            <a:spLocks noGrp="1"/>
          </p:cNvSpPr>
          <p:nvPr>
            <p:ph type="sldNum" sz="quarter" idx="12"/>
          </p:nvPr>
        </p:nvSpPr>
        <p:spPr/>
        <p:txBody>
          <a:bodyPr/>
          <a:lstStyle/>
          <a:p>
            <a:fld id="{67D2203D-769A-4D5A-AE4C-EA73FDE6A130}" type="slidenum">
              <a:rPr lang="en-US" smtClean="0"/>
              <a:t>3</a:t>
            </a:fld>
            <a:endParaRPr lang="en-US"/>
          </a:p>
        </p:txBody>
      </p:sp>
      <p:sp>
        <p:nvSpPr>
          <p:cNvPr id="5" name="Rectangle 4"/>
          <p:cNvSpPr/>
          <p:nvPr/>
        </p:nvSpPr>
        <p:spPr>
          <a:xfrm>
            <a:off x="856800" y="3456662"/>
            <a:ext cx="10891564" cy="615553"/>
          </a:xfrm>
          <a:prstGeom prst="rect">
            <a:avLst/>
          </a:prstGeom>
        </p:spPr>
        <p:txBody>
          <a:bodyPr wrap="square">
            <a:spAutoFit/>
          </a:bodyPr>
          <a:lstStyle/>
          <a:p>
            <a:pPr algn="r"/>
            <a:r>
              <a:rPr lang="en-US" sz="2000" dirty="0"/>
              <a:t>“Kids, you tried your best and you failed miserably. The lesson is, never try.”</a:t>
            </a:r>
          </a:p>
          <a:p>
            <a:pPr algn="r"/>
            <a:r>
              <a:rPr lang="en-US" sz="1400" dirty="0"/>
              <a:t>-- Home Simpson, Nuclear Safety Inspector [1989 - ]</a:t>
            </a:r>
            <a:endParaRPr lang="en-US" dirty="0"/>
          </a:p>
        </p:txBody>
      </p:sp>
    </p:spTree>
    <p:extLst>
      <p:ext uri="{BB962C8B-B14F-4D97-AF65-F5344CB8AC3E}">
        <p14:creationId xmlns:p14="http://schemas.microsoft.com/office/powerpoint/2010/main" val="49429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pPr eaLnBrk="1" hangingPunct="1">
              <a:defRPr/>
            </a:pPr>
            <a:r>
              <a:rPr lang="en-US" dirty="0"/>
              <a:t>Unrolling &amp; Accumulating: Integer Addition</a:t>
            </a:r>
          </a:p>
        </p:txBody>
      </p:sp>
      <p:sp>
        <p:nvSpPr>
          <p:cNvPr id="2" name="Slide Number Placeholder 1">
            <a:extLst>
              <a:ext uri="{FF2B5EF4-FFF2-40B4-BE49-F238E27FC236}">
                <a16:creationId xmlns:a16="http://schemas.microsoft.com/office/drawing/2014/main" id="{3A40C608-EE6F-44F4-BD9F-D48584C5EC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03843" name="Rectangle 3"/>
          <p:cNvSpPr>
            <a:spLocks noGrp="1" noChangeArrowheads="1"/>
          </p:cNvSpPr>
          <p:nvPr>
            <p:ph type="body" idx="4294967295"/>
          </p:nvPr>
        </p:nvSpPr>
        <p:spPr>
          <a:xfrm>
            <a:off x="3884613" y="1174750"/>
            <a:ext cx="8307387" cy="1416050"/>
          </a:xfrm>
        </p:spPr>
        <p:txBody>
          <a:bodyPr>
            <a:normAutofit lnSpcReduction="10000"/>
          </a:bodyPr>
          <a:lstStyle/>
          <a:p>
            <a:pPr eaLnBrk="1" hangingPunct="1">
              <a:defRPr/>
            </a:pPr>
            <a:r>
              <a:rPr lang="en-US" dirty="0"/>
              <a:t>Case</a:t>
            </a:r>
          </a:p>
          <a:p>
            <a:pPr lvl="1" eaLnBrk="1" hangingPunct="1">
              <a:defRPr/>
            </a:pPr>
            <a:r>
              <a:rPr lang="en-US" dirty="0"/>
              <a:t>Intel </a:t>
            </a:r>
            <a:r>
              <a:rPr lang="en-US" dirty="0" err="1"/>
              <a:t>Haswell</a:t>
            </a:r>
            <a:endParaRPr lang="en-US" dirty="0"/>
          </a:p>
          <a:p>
            <a:pPr lvl="1" eaLnBrk="1" hangingPunct="1">
              <a:defRPr/>
            </a:pPr>
            <a:r>
              <a:rPr lang="en-US" dirty="0">
                <a:solidFill>
                  <a:srgbClr val="0070C0"/>
                </a:solidFill>
              </a:rPr>
              <a:t>Integer addition</a:t>
            </a:r>
          </a:p>
          <a:p>
            <a:pPr lvl="1" eaLnBrk="1" hangingPunct="1">
              <a:defRPr/>
            </a:pPr>
            <a:r>
              <a:rPr lang="en-US" dirty="0"/>
              <a:t>Latency bound: 1.00.  Throughput bound: 0.50 </a:t>
            </a:r>
          </a:p>
        </p:txBody>
      </p:sp>
      <p:graphicFrame>
        <p:nvGraphicFramePr>
          <p:cNvPr id="803965" name="Group 125"/>
          <p:cNvGraphicFramePr>
            <a:graphicFrameLocks noGrp="1"/>
          </p:cNvGraphicFramePr>
          <p:nvPr/>
        </p:nvGraphicFramePr>
        <p:xfrm>
          <a:off x="2590800" y="2819400"/>
          <a:ext cx="6705600" cy="3520440"/>
        </p:xfrm>
        <a:graphic>
          <a:graphicData uri="http://schemas.openxmlformats.org/drawingml/2006/table">
            <a:tbl>
              <a:tblPr firstRow="1">
                <a:tableStyleId>{00A15C55-8517-42AA-B614-E9B94910E393}</a:tableStyleId>
              </a:tblPr>
              <a:tblGrid>
                <a:gridCol w="746125">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61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746125">
                  <a:extLst>
                    <a:ext uri="{9D8B030D-6E8A-4147-A177-3AD203B41FA5}">
                      <a16:colId xmlns:a16="http://schemas.microsoft.com/office/drawing/2014/main" val="20005"/>
                    </a:ext>
                  </a:extLst>
                </a:gridCol>
                <a:gridCol w="746125">
                  <a:extLst>
                    <a:ext uri="{9D8B030D-6E8A-4147-A177-3AD203B41FA5}">
                      <a16:colId xmlns:a16="http://schemas.microsoft.com/office/drawing/2014/main" val="20006"/>
                    </a:ext>
                  </a:extLst>
                </a:gridCol>
                <a:gridCol w="742950">
                  <a:extLst>
                    <a:ext uri="{9D8B030D-6E8A-4147-A177-3AD203B41FA5}">
                      <a16:colId xmlns:a16="http://schemas.microsoft.com/office/drawing/2014/main" val="20007"/>
                    </a:ext>
                  </a:extLst>
                </a:gridCol>
                <a:gridCol w="746125">
                  <a:extLst>
                    <a:ext uri="{9D8B030D-6E8A-4147-A177-3AD203B41FA5}">
                      <a16:colId xmlns:a16="http://schemas.microsoft.com/office/drawing/2014/main" val="20008"/>
                    </a:ext>
                  </a:extLst>
                </a:gridCol>
              </a:tblGrid>
              <a:tr h="30480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FP *</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Unrolling Factor L</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a:ln>
                            <a:noFill/>
                          </a:ln>
                          <a:effectLst/>
                          <a:latin typeface="Calibri" pitchFamily="34" charset="0"/>
                        </a:rPr>
                        <a:t>K</a:t>
                      </a:r>
                      <a:endParaRPr kumimoji="0" lang="en-US" sz="1800" b="1"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extLst>
                  <a:ext uri="{0D108BD9-81ED-4DB2-BD59-A6C34878D82A}">
                    <a16:rowId xmlns:a16="http://schemas.microsoft.com/office/drawing/2014/main" val="10001"/>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1.27</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1.01</a:t>
                      </a: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dk1"/>
                          </a:solidFill>
                          <a:effectLst/>
                          <a:latin typeface="Calibri" pitchFamily="34" charset="0"/>
                        </a:rPr>
                        <a:t>1.01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2"/>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0.81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0.69</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3"/>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0.74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4"/>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0.69</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5"/>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6"/>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7"/>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8"/>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dk1"/>
                          </a:solidFill>
                          <a:effectLst/>
                          <a:latin typeface="Calibri" pitchFamily="34" charset="0"/>
                        </a:rPr>
                        <a:t>0.56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9"/>
                  </a:ext>
                </a:extLst>
              </a:tr>
            </a:tbl>
          </a:graphicData>
        </a:graphic>
      </p:graphicFrame>
      <p:sp>
        <p:nvSpPr>
          <p:cNvPr id="5" name="TextBox 4"/>
          <p:cNvSpPr txBox="1"/>
          <p:nvPr/>
        </p:nvSpPr>
        <p:spPr>
          <a:xfrm rot="16200000">
            <a:off x="1553471" y="4590470"/>
            <a:ext cx="1460593" cy="369332"/>
          </a:xfrm>
          <a:prstGeom prst="rect">
            <a:avLst/>
          </a:prstGeom>
          <a:noFill/>
        </p:spPr>
        <p:txBody>
          <a:bodyPr wrap="none" rtlCol="0">
            <a:spAutoFit/>
          </a:bodyPr>
          <a:lstStyle/>
          <a:p>
            <a:r>
              <a:rPr lang="en-US" i="1" dirty="0">
                <a:solidFill>
                  <a:schemeClr val="bg1">
                    <a:lumMod val="50000"/>
                  </a:schemeClr>
                </a:solidFill>
                <a:latin typeface="Calibri" pitchFamily="34" charset="0"/>
              </a:rPr>
              <a:t>Accumulators</a:t>
            </a:r>
          </a:p>
        </p:txBody>
      </p:sp>
      <mc:AlternateContent xmlns:mc="http://schemas.openxmlformats.org/markup-compatibility/2006" xmlns:a14="http://schemas.microsoft.com/office/drawing/2010/main">
        <mc:Choice Requires="a14">
          <p:sp>
            <p:nvSpPr>
              <p:cNvPr id="7"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7"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29372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a:t>Achievable Performance</a:t>
            </a:r>
          </a:p>
        </p:txBody>
      </p:sp>
      <p:sp>
        <p:nvSpPr>
          <p:cNvPr id="798753" name="Rectangle 33"/>
          <p:cNvSpPr>
            <a:spLocks noGrp="1" noChangeArrowheads="1"/>
          </p:cNvSpPr>
          <p:nvPr>
            <p:ph type="body" idx="1"/>
          </p:nvPr>
        </p:nvSpPr>
        <p:spPr>
          <a:xfrm>
            <a:off x="1814514" y="4603750"/>
            <a:ext cx="8307387" cy="1873250"/>
          </a:xfrm>
        </p:spPr>
        <p:txBody>
          <a:bodyPr/>
          <a:lstStyle/>
          <a:p>
            <a:pPr eaLnBrk="1" hangingPunct="1">
              <a:defRPr/>
            </a:pPr>
            <a:r>
              <a:rPr lang="en-US" dirty="0"/>
              <a:t>Limited only by throughput of functional units</a:t>
            </a:r>
          </a:p>
          <a:p>
            <a:pPr eaLnBrk="1" hangingPunct="1">
              <a:defRPr/>
            </a:pPr>
            <a:r>
              <a:rPr lang="en-US" dirty="0"/>
              <a:t>Up to 42X improvement over original, un-optimized code</a:t>
            </a:r>
          </a:p>
          <a:p>
            <a:pPr lvl="1" eaLnBrk="1" hangingPunct="1">
              <a:defRPr/>
            </a:pPr>
            <a:endParaRPr lang="en-US" sz="2400" dirty="0"/>
          </a:p>
          <a:p>
            <a:pPr lvl="1" eaLnBrk="1" hangingPunct="1">
              <a:defRPr/>
            </a:pPr>
            <a:endParaRPr lang="en-US" sz="2400" dirty="0"/>
          </a:p>
        </p:txBody>
      </p:sp>
      <p:graphicFrame>
        <p:nvGraphicFramePr>
          <p:cNvPr id="7" name="Group 49"/>
          <p:cNvGraphicFramePr>
            <a:graphicFrameLocks noGrp="1"/>
          </p:cNvGraphicFramePr>
          <p:nvPr/>
        </p:nvGraphicFramePr>
        <p:xfrm>
          <a:off x="1409380" y="1977050"/>
          <a:ext cx="7796385" cy="1939925"/>
        </p:xfrm>
        <a:graphic>
          <a:graphicData uri="http://schemas.openxmlformats.org/drawingml/2006/table">
            <a:tbl>
              <a:tblPr/>
              <a:tblGrid>
                <a:gridCol w="2418937">
                  <a:extLst>
                    <a:ext uri="{9D8B030D-6E8A-4147-A177-3AD203B41FA5}">
                      <a16:colId xmlns:a16="http://schemas.microsoft.com/office/drawing/2014/main" val="20000"/>
                    </a:ext>
                  </a:extLst>
                </a:gridCol>
                <a:gridCol w="1344362">
                  <a:extLst>
                    <a:ext uri="{9D8B030D-6E8A-4147-A177-3AD203B41FA5}">
                      <a16:colId xmlns:a16="http://schemas.microsoft.com/office/drawing/2014/main" val="20001"/>
                    </a:ext>
                  </a:extLst>
                </a:gridCol>
                <a:gridCol w="1344362">
                  <a:extLst>
                    <a:ext uri="{9D8B030D-6E8A-4147-A177-3AD203B41FA5}">
                      <a16:colId xmlns:a16="http://schemas.microsoft.com/office/drawing/2014/main" val="20002"/>
                    </a:ext>
                  </a:extLst>
                </a:gridCol>
                <a:gridCol w="1344362">
                  <a:extLst>
                    <a:ext uri="{9D8B030D-6E8A-4147-A177-3AD203B41FA5}">
                      <a16:colId xmlns:a16="http://schemas.microsoft.com/office/drawing/2014/main" val="20003"/>
                    </a:ext>
                  </a:extLst>
                </a:gridCol>
                <a:gridCol w="1344362">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Best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0.54</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0.52</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A3C46C6E-23C5-4846-86E4-EDE7EEB727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865636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87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5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972D-4145-4B0B-AA05-79BCAD0379FA}"/>
              </a:ext>
            </a:extLst>
          </p:cNvPr>
          <p:cNvSpPr>
            <a:spLocks noGrp="1"/>
          </p:cNvSpPr>
          <p:nvPr>
            <p:ph type="title"/>
          </p:nvPr>
        </p:nvSpPr>
        <p:spPr/>
        <p:txBody>
          <a:bodyPr/>
          <a:lstStyle/>
          <a:p>
            <a:r>
              <a:rPr lang="en-US" dirty="0"/>
              <a:t>Vector instructions</a:t>
            </a:r>
          </a:p>
        </p:txBody>
      </p:sp>
      <p:sp>
        <p:nvSpPr>
          <p:cNvPr id="3" name="Content Placeholder 2">
            <a:extLst>
              <a:ext uri="{FF2B5EF4-FFF2-40B4-BE49-F238E27FC236}">
                <a16:creationId xmlns:a16="http://schemas.microsoft.com/office/drawing/2014/main" id="{92FE52F3-FDED-4E2F-B829-208728DAF3FF}"/>
              </a:ext>
            </a:extLst>
          </p:cNvPr>
          <p:cNvSpPr>
            <a:spLocks noGrp="1"/>
          </p:cNvSpPr>
          <p:nvPr>
            <p:ph idx="1"/>
          </p:nvPr>
        </p:nvSpPr>
        <p:spPr/>
        <p:txBody>
          <a:bodyPr/>
          <a:lstStyle/>
          <a:p>
            <a:endParaRPr lang="en-US" dirty="0"/>
          </a:p>
          <a:p>
            <a:r>
              <a:rPr lang="en-US" dirty="0"/>
              <a:t>Basic idea: Use fat registers to perform the same operation on all variables stored in register</a:t>
            </a:r>
          </a:p>
          <a:p>
            <a:endParaRPr lang="en-US" dirty="0"/>
          </a:p>
          <a:p>
            <a:endParaRPr lang="en-US" dirty="0"/>
          </a:p>
          <a:p>
            <a:r>
              <a:rPr lang="en-US" dirty="0"/>
              <a:t>X86 has, for instance, 512 bit-wide registers</a:t>
            </a:r>
          </a:p>
          <a:p>
            <a:pPr lvl="1"/>
            <a:r>
              <a:rPr lang="en-US" dirty="0"/>
              <a:t>Technology called AVX512</a:t>
            </a:r>
          </a:p>
          <a:p>
            <a:endParaRPr lang="en-US" dirty="0"/>
          </a:p>
          <a:p>
            <a:endParaRPr lang="en-US" dirty="0"/>
          </a:p>
          <a:p>
            <a:r>
              <a:rPr lang="en-US" dirty="0"/>
              <a:t>Since chip in this example is Haswell, it only has 256-bit registers</a:t>
            </a:r>
          </a:p>
          <a:p>
            <a:pPr lvl="1"/>
            <a:r>
              <a:rPr lang="en-US" dirty="0"/>
              <a:t>Technology called AVX2</a:t>
            </a:r>
          </a:p>
        </p:txBody>
      </p:sp>
      <p:sp>
        <p:nvSpPr>
          <p:cNvPr id="4" name="Slide Number Placeholder 3">
            <a:extLst>
              <a:ext uri="{FF2B5EF4-FFF2-40B4-BE49-F238E27FC236}">
                <a16:creationId xmlns:a16="http://schemas.microsoft.com/office/drawing/2014/main" id="{CDEB0ED9-F384-40B2-A2A0-2CFF9BB3C2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9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4C70F7-EC8D-4197-A63A-3BE78853412D}"/>
              </a:ext>
            </a:extLst>
          </p:cNvPr>
          <p:cNvSpPr>
            <a:spLocks noGrp="1"/>
          </p:cNvSpPr>
          <p:nvPr>
            <p:ph type="title"/>
          </p:nvPr>
        </p:nvSpPr>
        <p:spPr/>
        <p:txBody>
          <a:bodyPr/>
          <a:lstStyle/>
          <a:p>
            <a:r>
              <a:rPr lang="en-US" dirty="0"/>
              <a:t>Programming with AVX2, YMM Registers related</a:t>
            </a:r>
          </a:p>
        </p:txBody>
      </p:sp>
      <p:sp>
        <p:nvSpPr>
          <p:cNvPr id="5" name="Content Placeholder 4">
            <a:extLst>
              <a:ext uri="{FF2B5EF4-FFF2-40B4-BE49-F238E27FC236}">
                <a16:creationId xmlns:a16="http://schemas.microsoft.com/office/drawing/2014/main" id="{3F5FE9A4-F388-4523-A9B1-9F6DA8260EEC}"/>
              </a:ext>
            </a:extLst>
          </p:cNvPr>
          <p:cNvSpPr>
            <a:spLocks noGrp="1"/>
          </p:cNvSpPr>
          <p:nvPr>
            <p:ph idx="1"/>
          </p:nvPr>
        </p:nvSpPr>
        <p:spPr/>
        <p:txBody>
          <a:bodyPr>
            <a:normAutofit/>
          </a:bodyPr>
          <a:lstStyle/>
          <a:p>
            <a:r>
              <a:rPr lang="en-US" sz="1800" dirty="0"/>
              <a:t>16 total, each 32 bytes</a:t>
            </a:r>
          </a:p>
          <a:p>
            <a:r>
              <a:rPr lang="en-US" sz="1800" dirty="0"/>
              <a:t>What can you do with them?</a:t>
            </a:r>
          </a:p>
          <a:p>
            <a:pPr lvl="1"/>
            <a:r>
              <a:rPr lang="en-US" sz="1600" dirty="0"/>
              <a:t>Store 8 32-bit integers:</a:t>
            </a:r>
          </a:p>
          <a:p>
            <a:pPr lvl="1"/>
            <a:endParaRPr lang="en-US" sz="1600" dirty="0"/>
          </a:p>
          <a:p>
            <a:pPr lvl="1"/>
            <a:endParaRPr lang="en-US" sz="1600" dirty="0"/>
          </a:p>
          <a:p>
            <a:pPr lvl="1"/>
            <a:r>
              <a:rPr lang="en-US" sz="1600" dirty="0"/>
              <a:t>Store 8 single-precision floats:</a:t>
            </a:r>
          </a:p>
          <a:p>
            <a:pPr lvl="1"/>
            <a:endParaRPr lang="en-US" sz="1600" dirty="0"/>
          </a:p>
          <a:p>
            <a:pPr lvl="1"/>
            <a:endParaRPr lang="en-US" sz="1600" dirty="0"/>
          </a:p>
          <a:p>
            <a:pPr lvl="1"/>
            <a:r>
              <a:rPr lang="en-US" sz="1600" dirty="0"/>
              <a:t>Store 4 double-precision floats:</a:t>
            </a:r>
          </a:p>
          <a:p>
            <a:pPr lvl="1"/>
            <a:endParaRPr lang="en-US" sz="1600" dirty="0"/>
          </a:p>
          <a:p>
            <a:pPr lvl="1"/>
            <a:endParaRPr lang="en-US" sz="1600" dirty="0"/>
          </a:p>
          <a:p>
            <a:pPr lvl="1"/>
            <a:r>
              <a:rPr lang="en-US" sz="1600" dirty="0"/>
              <a:t>Store 1 single-precision float but then waste bits:</a:t>
            </a:r>
          </a:p>
          <a:p>
            <a:pPr lvl="1"/>
            <a:endParaRPr lang="en-US" sz="1600" dirty="0"/>
          </a:p>
          <a:p>
            <a:pPr lvl="1"/>
            <a:endParaRPr lang="en-US" sz="1600" dirty="0"/>
          </a:p>
          <a:p>
            <a:pPr lvl="1"/>
            <a:r>
              <a:rPr lang="en-US" sz="1600" dirty="0"/>
              <a:t>Store 1 double-precision float but then waste bits:</a:t>
            </a:r>
          </a:p>
        </p:txBody>
      </p:sp>
      <p:sp>
        <p:nvSpPr>
          <p:cNvPr id="3" name="Slide Number Placeholder 2">
            <a:extLst>
              <a:ext uri="{FF2B5EF4-FFF2-40B4-BE49-F238E27FC236}">
                <a16:creationId xmlns:a16="http://schemas.microsoft.com/office/drawing/2014/main" id="{3D72DEE9-D992-4FAC-AED0-762A2329B39B}"/>
              </a:ext>
            </a:extLst>
          </p:cNvPr>
          <p:cNvSpPr>
            <a:spLocks noGrp="1"/>
          </p:cNvSpPr>
          <p:nvPr>
            <p:ph type="sldNum" sz="quarter" idx="12"/>
          </p:nvPr>
        </p:nvSpPr>
        <p:spPr>
          <a:xfrm>
            <a:off x="12362525" y="5784724"/>
            <a:ext cx="693023" cy="26867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97">
            <a:extLst>
              <a:ext uri="{FF2B5EF4-FFF2-40B4-BE49-F238E27FC236}">
                <a16:creationId xmlns:a16="http://schemas.microsoft.com/office/drawing/2014/main" id="{14C38A83-0833-46AF-8B7F-7680840EC537}"/>
              </a:ext>
            </a:extLst>
          </p:cNvPr>
          <p:cNvSpPr>
            <a:spLocks noChangeArrowheads="1"/>
          </p:cNvSpPr>
          <p:nvPr/>
        </p:nvSpPr>
        <p:spPr bwMode="auto">
          <a:xfrm>
            <a:off x="2982359" y="2480499"/>
            <a:ext cx="18288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a:p>
        </p:txBody>
      </p:sp>
      <p:sp>
        <p:nvSpPr>
          <p:cNvPr id="7" name="Rectangle 4">
            <a:extLst>
              <a:ext uri="{FF2B5EF4-FFF2-40B4-BE49-F238E27FC236}">
                <a16:creationId xmlns:a16="http://schemas.microsoft.com/office/drawing/2014/main" id="{A07426E0-7281-4DFD-BC0F-D24CE34B0D43}"/>
              </a:ext>
            </a:extLst>
          </p:cNvPr>
          <p:cNvSpPr>
            <a:spLocks noChangeArrowheads="1"/>
          </p:cNvSpPr>
          <p:nvPr/>
        </p:nvSpPr>
        <p:spPr bwMode="auto">
          <a:xfrm>
            <a:off x="29823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8" name="Rectangle 4">
            <a:extLst>
              <a:ext uri="{FF2B5EF4-FFF2-40B4-BE49-F238E27FC236}">
                <a16:creationId xmlns:a16="http://schemas.microsoft.com/office/drawing/2014/main" id="{9BBE8D5E-6825-4B0F-81A0-8455D76330DC}"/>
              </a:ext>
            </a:extLst>
          </p:cNvPr>
          <p:cNvSpPr>
            <a:spLocks noChangeArrowheads="1"/>
          </p:cNvSpPr>
          <p:nvPr/>
        </p:nvSpPr>
        <p:spPr bwMode="auto">
          <a:xfrm>
            <a:off x="38967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9" name="Rectangle 4">
            <a:extLst>
              <a:ext uri="{FF2B5EF4-FFF2-40B4-BE49-F238E27FC236}">
                <a16:creationId xmlns:a16="http://schemas.microsoft.com/office/drawing/2014/main" id="{C8234C8D-F310-4FD6-AEB6-DF5DFE12FD08}"/>
              </a:ext>
            </a:extLst>
          </p:cNvPr>
          <p:cNvSpPr>
            <a:spLocks noChangeArrowheads="1"/>
          </p:cNvSpPr>
          <p:nvPr/>
        </p:nvSpPr>
        <p:spPr bwMode="auto">
          <a:xfrm>
            <a:off x="48111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0" name="Rectangle 4">
            <a:extLst>
              <a:ext uri="{FF2B5EF4-FFF2-40B4-BE49-F238E27FC236}">
                <a16:creationId xmlns:a16="http://schemas.microsoft.com/office/drawing/2014/main" id="{3CC08285-895F-4104-844C-76B72AA03BE3}"/>
              </a:ext>
            </a:extLst>
          </p:cNvPr>
          <p:cNvSpPr>
            <a:spLocks noChangeArrowheads="1"/>
          </p:cNvSpPr>
          <p:nvPr/>
        </p:nvSpPr>
        <p:spPr bwMode="auto">
          <a:xfrm>
            <a:off x="57255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1" name="Rectangle 4">
            <a:extLst>
              <a:ext uri="{FF2B5EF4-FFF2-40B4-BE49-F238E27FC236}">
                <a16:creationId xmlns:a16="http://schemas.microsoft.com/office/drawing/2014/main" id="{0A78E2B8-5570-4B3B-8CC9-EB725E236F38}"/>
              </a:ext>
            </a:extLst>
          </p:cNvPr>
          <p:cNvSpPr>
            <a:spLocks noChangeArrowheads="1"/>
          </p:cNvSpPr>
          <p:nvPr/>
        </p:nvSpPr>
        <p:spPr bwMode="auto">
          <a:xfrm>
            <a:off x="66399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2" name="Rectangle 4">
            <a:extLst>
              <a:ext uri="{FF2B5EF4-FFF2-40B4-BE49-F238E27FC236}">
                <a16:creationId xmlns:a16="http://schemas.microsoft.com/office/drawing/2014/main" id="{FEBD1979-A6FA-4E0C-98BB-3D3D4640525B}"/>
              </a:ext>
            </a:extLst>
          </p:cNvPr>
          <p:cNvSpPr>
            <a:spLocks noChangeArrowheads="1"/>
          </p:cNvSpPr>
          <p:nvPr/>
        </p:nvSpPr>
        <p:spPr bwMode="auto">
          <a:xfrm>
            <a:off x="75543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3" name="Rectangle 4">
            <a:extLst>
              <a:ext uri="{FF2B5EF4-FFF2-40B4-BE49-F238E27FC236}">
                <a16:creationId xmlns:a16="http://schemas.microsoft.com/office/drawing/2014/main" id="{8F5B450C-1885-4F3C-A452-BB0B99455132}"/>
              </a:ext>
            </a:extLst>
          </p:cNvPr>
          <p:cNvSpPr>
            <a:spLocks noChangeArrowheads="1"/>
          </p:cNvSpPr>
          <p:nvPr/>
        </p:nvSpPr>
        <p:spPr bwMode="auto">
          <a:xfrm>
            <a:off x="84687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4" name="Rectangle 4">
            <a:extLst>
              <a:ext uri="{FF2B5EF4-FFF2-40B4-BE49-F238E27FC236}">
                <a16:creationId xmlns:a16="http://schemas.microsoft.com/office/drawing/2014/main" id="{F8CFF08B-6EAE-42A0-B710-59F539E2371F}"/>
              </a:ext>
            </a:extLst>
          </p:cNvPr>
          <p:cNvSpPr>
            <a:spLocks noChangeArrowheads="1"/>
          </p:cNvSpPr>
          <p:nvPr/>
        </p:nvSpPr>
        <p:spPr bwMode="auto">
          <a:xfrm>
            <a:off x="93831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5" name="Rectangle 97">
            <a:extLst>
              <a:ext uri="{FF2B5EF4-FFF2-40B4-BE49-F238E27FC236}">
                <a16:creationId xmlns:a16="http://schemas.microsoft.com/office/drawing/2014/main" id="{2103D629-56CC-4E18-8814-9049AC191F08}"/>
              </a:ext>
            </a:extLst>
          </p:cNvPr>
          <p:cNvSpPr>
            <a:spLocks noChangeArrowheads="1"/>
          </p:cNvSpPr>
          <p:nvPr/>
        </p:nvSpPr>
        <p:spPr bwMode="auto">
          <a:xfrm>
            <a:off x="2982359" y="346577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a:p>
        </p:txBody>
      </p:sp>
      <p:sp>
        <p:nvSpPr>
          <p:cNvPr id="16" name="Rectangle 4">
            <a:extLst>
              <a:ext uri="{FF2B5EF4-FFF2-40B4-BE49-F238E27FC236}">
                <a16:creationId xmlns:a16="http://schemas.microsoft.com/office/drawing/2014/main" id="{1B5C9C2C-704A-488D-93BF-B75E7ABF8CDC}"/>
              </a:ext>
            </a:extLst>
          </p:cNvPr>
          <p:cNvSpPr>
            <a:spLocks noChangeArrowheads="1"/>
          </p:cNvSpPr>
          <p:nvPr/>
        </p:nvSpPr>
        <p:spPr bwMode="auto">
          <a:xfrm>
            <a:off x="29823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7" name="Rectangle 4">
            <a:extLst>
              <a:ext uri="{FF2B5EF4-FFF2-40B4-BE49-F238E27FC236}">
                <a16:creationId xmlns:a16="http://schemas.microsoft.com/office/drawing/2014/main" id="{F8B8D19F-3E00-482E-80ED-55743CD3207D}"/>
              </a:ext>
            </a:extLst>
          </p:cNvPr>
          <p:cNvSpPr>
            <a:spLocks noChangeArrowheads="1"/>
          </p:cNvSpPr>
          <p:nvPr/>
        </p:nvSpPr>
        <p:spPr bwMode="auto">
          <a:xfrm>
            <a:off x="38967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8" name="Rectangle 4">
            <a:extLst>
              <a:ext uri="{FF2B5EF4-FFF2-40B4-BE49-F238E27FC236}">
                <a16:creationId xmlns:a16="http://schemas.microsoft.com/office/drawing/2014/main" id="{3D560920-5C20-484E-9E60-39124885BB5C}"/>
              </a:ext>
            </a:extLst>
          </p:cNvPr>
          <p:cNvSpPr>
            <a:spLocks noChangeArrowheads="1"/>
          </p:cNvSpPr>
          <p:nvPr/>
        </p:nvSpPr>
        <p:spPr bwMode="auto">
          <a:xfrm>
            <a:off x="48111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9" name="Rectangle 4">
            <a:extLst>
              <a:ext uri="{FF2B5EF4-FFF2-40B4-BE49-F238E27FC236}">
                <a16:creationId xmlns:a16="http://schemas.microsoft.com/office/drawing/2014/main" id="{ED707C1C-0339-4A33-AF23-F6CB8AA2869F}"/>
              </a:ext>
            </a:extLst>
          </p:cNvPr>
          <p:cNvSpPr>
            <a:spLocks noChangeArrowheads="1"/>
          </p:cNvSpPr>
          <p:nvPr/>
        </p:nvSpPr>
        <p:spPr bwMode="auto">
          <a:xfrm>
            <a:off x="57255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0" name="Rectangle 4">
            <a:extLst>
              <a:ext uri="{FF2B5EF4-FFF2-40B4-BE49-F238E27FC236}">
                <a16:creationId xmlns:a16="http://schemas.microsoft.com/office/drawing/2014/main" id="{FB574326-4803-47CC-8A83-AE88ECEE3272}"/>
              </a:ext>
            </a:extLst>
          </p:cNvPr>
          <p:cNvSpPr>
            <a:spLocks noChangeArrowheads="1"/>
          </p:cNvSpPr>
          <p:nvPr/>
        </p:nvSpPr>
        <p:spPr bwMode="auto">
          <a:xfrm>
            <a:off x="66399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1" name="Rectangle 4">
            <a:extLst>
              <a:ext uri="{FF2B5EF4-FFF2-40B4-BE49-F238E27FC236}">
                <a16:creationId xmlns:a16="http://schemas.microsoft.com/office/drawing/2014/main" id="{65A8D25D-E5B4-4242-B8FD-9295379354AE}"/>
              </a:ext>
            </a:extLst>
          </p:cNvPr>
          <p:cNvSpPr>
            <a:spLocks noChangeArrowheads="1"/>
          </p:cNvSpPr>
          <p:nvPr/>
        </p:nvSpPr>
        <p:spPr bwMode="auto">
          <a:xfrm>
            <a:off x="75543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2" name="Rectangle 4">
            <a:extLst>
              <a:ext uri="{FF2B5EF4-FFF2-40B4-BE49-F238E27FC236}">
                <a16:creationId xmlns:a16="http://schemas.microsoft.com/office/drawing/2014/main" id="{81A23FCF-B60B-4A3F-BD14-D922954F876A}"/>
              </a:ext>
            </a:extLst>
          </p:cNvPr>
          <p:cNvSpPr>
            <a:spLocks noChangeArrowheads="1"/>
          </p:cNvSpPr>
          <p:nvPr/>
        </p:nvSpPr>
        <p:spPr bwMode="auto">
          <a:xfrm>
            <a:off x="84687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3" name="Rectangle 4">
            <a:extLst>
              <a:ext uri="{FF2B5EF4-FFF2-40B4-BE49-F238E27FC236}">
                <a16:creationId xmlns:a16="http://schemas.microsoft.com/office/drawing/2014/main" id="{0C0A777A-7FAA-4BD0-BB8D-5A60536CEFF1}"/>
              </a:ext>
            </a:extLst>
          </p:cNvPr>
          <p:cNvSpPr>
            <a:spLocks noChangeArrowheads="1"/>
          </p:cNvSpPr>
          <p:nvPr/>
        </p:nvSpPr>
        <p:spPr bwMode="auto">
          <a:xfrm>
            <a:off x="93831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4" name="Rectangle 4">
            <a:extLst>
              <a:ext uri="{FF2B5EF4-FFF2-40B4-BE49-F238E27FC236}">
                <a16:creationId xmlns:a16="http://schemas.microsoft.com/office/drawing/2014/main" id="{EA75FC4B-F5B5-4BE8-9987-5DDABD856ABD}"/>
              </a:ext>
            </a:extLst>
          </p:cNvPr>
          <p:cNvSpPr>
            <a:spLocks noChangeArrowheads="1"/>
          </p:cNvSpPr>
          <p:nvPr/>
        </p:nvSpPr>
        <p:spPr bwMode="auto">
          <a:xfrm>
            <a:off x="2982359"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5" name="Rectangle 4">
            <a:extLst>
              <a:ext uri="{FF2B5EF4-FFF2-40B4-BE49-F238E27FC236}">
                <a16:creationId xmlns:a16="http://schemas.microsoft.com/office/drawing/2014/main" id="{70BA4102-825A-41A2-AF34-DA651E549D25}"/>
              </a:ext>
            </a:extLst>
          </p:cNvPr>
          <p:cNvSpPr>
            <a:spLocks noChangeArrowheads="1"/>
          </p:cNvSpPr>
          <p:nvPr/>
        </p:nvSpPr>
        <p:spPr bwMode="auto">
          <a:xfrm>
            <a:off x="4793016"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6" name="Rectangle 4">
            <a:extLst>
              <a:ext uri="{FF2B5EF4-FFF2-40B4-BE49-F238E27FC236}">
                <a16:creationId xmlns:a16="http://schemas.microsoft.com/office/drawing/2014/main" id="{57D80BB5-6C82-43AB-990F-2CEAAD8925E6}"/>
              </a:ext>
            </a:extLst>
          </p:cNvPr>
          <p:cNvSpPr>
            <a:spLocks noChangeArrowheads="1"/>
          </p:cNvSpPr>
          <p:nvPr/>
        </p:nvSpPr>
        <p:spPr bwMode="auto">
          <a:xfrm>
            <a:off x="6603673"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7" name="Rectangle 4">
            <a:extLst>
              <a:ext uri="{FF2B5EF4-FFF2-40B4-BE49-F238E27FC236}">
                <a16:creationId xmlns:a16="http://schemas.microsoft.com/office/drawing/2014/main" id="{1DE4D141-CEBD-48A1-AE45-7EE78920D13D}"/>
              </a:ext>
            </a:extLst>
          </p:cNvPr>
          <p:cNvSpPr>
            <a:spLocks noChangeArrowheads="1"/>
          </p:cNvSpPr>
          <p:nvPr/>
        </p:nvSpPr>
        <p:spPr bwMode="auto">
          <a:xfrm>
            <a:off x="8414330"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8" name="Rectangle 97">
            <a:extLst>
              <a:ext uri="{FF2B5EF4-FFF2-40B4-BE49-F238E27FC236}">
                <a16:creationId xmlns:a16="http://schemas.microsoft.com/office/drawing/2014/main" id="{A00E6538-FDE0-4986-941E-32A5F3ADA04A}"/>
              </a:ext>
            </a:extLst>
          </p:cNvPr>
          <p:cNvSpPr>
            <a:spLocks noChangeArrowheads="1"/>
          </p:cNvSpPr>
          <p:nvPr/>
        </p:nvSpPr>
        <p:spPr bwMode="auto">
          <a:xfrm>
            <a:off x="2982359" y="5106729"/>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a:p>
        </p:txBody>
      </p:sp>
      <p:sp>
        <p:nvSpPr>
          <p:cNvPr id="29" name="Rectangle 4">
            <a:extLst>
              <a:ext uri="{FF2B5EF4-FFF2-40B4-BE49-F238E27FC236}">
                <a16:creationId xmlns:a16="http://schemas.microsoft.com/office/drawing/2014/main" id="{C7C37561-8E04-44C4-B18A-384777A95801}"/>
              </a:ext>
            </a:extLst>
          </p:cNvPr>
          <p:cNvSpPr>
            <a:spLocks noChangeArrowheads="1"/>
          </p:cNvSpPr>
          <p:nvPr/>
        </p:nvSpPr>
        <p:spPr bwMode="auto">
          <a:xfrm>
            <a:off x="2982359" y="5106729"/>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0" name="Rectangle 4">
            <a:extLst>
              <a:ext uri="{FF2B5EF4-FFF2-40B4-BE49-F238E27FC236}">
                <a16:creationId xmlns:a16="http://schemas.microsoft.com/office/drawing/2014/main" id="{136F8E04-A7AB-4217-8D53-1DC6A308718E}"/>
              </a:ext>
            </a:extLst>
          </p:cNvPr>
          <p:cNvSpPr>
            <a:spLocks noChangeArrowheads="1"/>
          </p:cNvSpPr>
          <p:nvPr/>
        </p:nvSpPr>
        <p:spPr bwMode="auto">
          <a:xfrm>
            <a:off x="38967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1" name="Rectangle 4">
            <a:extLst>
              <a:ext uri="{FF2B5EF4-FFF2-40B4-BE49-F238E27FC236}">
                <a16:creationId xmlns:a16="http://schemas.microsoft.com/office/drawing/2014/main" id="{5617D29B-D1E0-4321-BA05-4FB10297F55B}"/>
              </a:ext>
            </a:extLst>
          </p:cNvPr>
          <p:cNvSpPr>
            <a:spLocks noChangeArrowheads="1"/>
          </p:cNvSpPr>
          <p:nvPr/>
        </p:nvSpPr>
        <p:spPr bwMode="auto">
          <a:xfrm>
            <a:off x="48111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2" name="Rectangle 4">
            <a:extLst>
              <a:ext uri="{FF2B5EF4-FFF2-40B4-BE49-F238E27FC236}">
                <a16:creationId xmlns:a16="http://schemas.microsoft.com/office/drawing/2014/main" id="{DB57457F-0CB9-451C-8C58-B16FA0A20099}"/>
              </a:ext>
            </a:extLst>
          </p:cNvPr>
          <p:cNvSpPr>
            <a:spLocks noChangeArrowheads="1"/>
          </p:cNvSpPr>
          <p:nvPr/>
        </p:nvSpPr>
        <p:spPr bwMode="auto">
          <a:xfrm>
            <a:off x="57255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3" name="Rectangle 4">
            <a:extLst>
              <a:ext uri="{FF2B5EF4-FFF2-40B4-BE49-F238E27FC236}">
                <a16:creationId xmlns:a16="http://schemas.microsoft.com/office/drawing/2014/main" id="{3AEA27BE-33CD-442E-850A-801EFCBA94EC}"/>
              </a:ext>
            </a:extLst>
          </p:cNvPr>
          <p:cNvSpPr>
            <a:spLocks noChangeArrowheads="1"/>
          </p:cNvSpPr>
          <p:nvPr/>
        </p:nvSpPr>
        <p:spPr bwMode="auto">
          <a:xfrm>
            <a:off x="66399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4" name="Rectangle 4">
            <a:extLst>
              <a:ext uri="{FF2B5EF4-FFF2-40B4-BE49-F238E27FC236}">
                <a16:creationId xmlns:a16="http://schemas.microsoft.com/office/drawing/2014/main" id="{EB165300-CA04-4417-9ADC-7A514FFB62A6}"/>
              </a:ext>
            </a:extLst>
          </p:cNvPr>
          <p:cNvSpPr>
            <a:spLocks noChangeArrowheads="1"/>
          </p:cNvSpPr>
          <p:nvPr/>
        </p:nvSpPr>
        <p:spPr bwMode="auto">
          <a:xfrm>
            <a:off x="75543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5" name="Rectangle 4">
            <a:extLst>
              <a:ext uri="{FF2B5EF4-FFF2-40B4-BE49-F238E27FC236}">
                <a16:creationId xmlns:a16="http://schemas.microsoft.com/office/drawing/2014/main" id="{BD138692-7907-467D-9C73-ACC7D5695259}"/>
              </a:ext>
            </a:extLst>
          </p:cNvPr>
          <p:cNvSpPr>
            <a:spLocks noChangeArrowheads="1"/>
          </p:cNvSpPr>
          <p:nvPr/>
        </p:nvSpPr>
        <p:spPr bwMode="auto">
          <a:xfrm>
            <a:off x="84687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6" name="Rectangle 4">
            <a:extLst>
              <a:ext uri="{FF2B5EF4-FFF2-40B4-BE49-F238E27FC236}">
                <a16:creationId xmlns:a16="http://schemas.microsoft.com/office/drawing/2014/main" id="{1D741BFD-3391-4EDA-8F12-46F4D9595ABC}"/>
              </a:ext>
            </a:extLst>
          </p:cNvPr>
          <p:cNvSpPr>
            <a:spLocks noChangeArrowheads="1"/>
          </p:cNvSpPr>
          <p:nvPr/>
        </p:nvSpPr>
        <p:spPr bwMode="auto">
          <a:xfrm>
            <a:off x="93831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7" name="Rectangle 4">
            <a:extLst>
              <a:ext uri="{FF2B5EF4-FFF2-40B4-BE49-F238E27FC236}">
                <a16:creationId xmlns:a16="http://schemas.microsoft.com/office/drawing/2014/main" id="{85F4205D-0DA0-4C92-802E-CA8F3E7E8D34}"/>
              </a:ext>
            </a:extLst>
          </p:cNvPr>
          <p:cNvSpPr>
            <a:spLocks noChangeArrowheads="1"/>
          </p:cNvSpPr>
          <p:nvPr/>
        </p:nvSpPr>
        <p:spPr bwMode="auto">
          <a:xfrm>
            <a:off x="2982359" y="5963223"/>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8" name="Rectangle 4">
            <a:extLst>
              <a:ext uri="{FF2B5EF4-FFF2-40B4-BE49-F238E27FC236}">
                <a16:creationId xmlns:a16="http://schemas.microsoft.com/office/drawing/2014/main" id="{56A8FF5A-1691-4691-8003-175F927B94E4}"/>
              </a:ext>
            </a:extLst>
          </p:cNvPr>
          <p:cNvSpPr>
            <a:spLocks noChangeArrowheads="1"/>
          </p:cNvSpPr>
          <p:nvPr/>
        </p:nvSpPr>
        <p:spPr bwMode="auto">
          <a:xfrm>
            <a:off x="4793016" y="5963223"/>
            <a:ext cx="18288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9" name="Rectangle 4">
            <a:extLst>
              <a:ext uri="{FF2B5EF4-FFF2-40B4-BE49-F238E27FC236}">
                <a16:creationId xmlns:a16="http://schemas.microsoft.com/office/drawing/2014/main" id="{A9D143B6-6D5E-43BB-BE00-6C72315E347C}"/>
              </a:ext>
            </a:extLst>
          </p:cNvPr>
          <p:cNvSpPr>
            <a:spLocks noChangeArrowheads="1"/>
          </p:cNvSpPr>
          <p:nvPr/>
        </p:nvSpPr>
        <p:spPr bwMode="auto">
          <a:xfrm>
            <a:off x="6603673" y="5963223"/>
            <a:ext cx="18288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40" name="Rectangle 4">
            <a:extLst>
              <a:ext uri="{FF2B5EF4-FFF2-40B4-BE49-F238E27FC236}">
                <a16:creationId xmlns:a16="http://schemas.microsoft.com/office/drawing/2014/main" id="{5B3801C0-B082-4A5D-9319-B548D9875FC9}"/>
              </a:ext>
            </a:extLst>
          </p:cNvPr>
          <p:cNvSpPr>
            <a:spLocks noChangeArrowheads="1"/>
          </p:cNvSpPr>
          <p:nvPr/>
        </p:nvSpPr>
        <p:spPr bwMode="auto">
          <a:xfrm>
            <a:off x="8414330" y="5963223"/>
            <a:ext cx="18288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Tree>
    <p:extLst>
      <p:ext uri="{BB962C8B-B14F-4D97-AF65-F5344CB8AC3E}">
        <p14:creationId xmlns:p14="http://schemas.microsoft.com/office/powerpoint/2010/main" val="3672277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dirty="0">
                <a:solidFill>
                  <a:srgbClr val="FFC000"/>
                </a:solidFill>
              </a:rPr>
              <a:t>SIMD</a:t>
            </a:r>
            <a:r>
              <a:rPr lang="en-US" dirty="0">
                <a:ea typeface="+mj-ea"/>
              </a:rPr>
              <a:t> Operations, with AVX2</a:t>
            </a:r>
          </a:p>
        </p:txBody>
      </p:sp>
      <p:sp>
        <p:nvSpPr>
          <p:cNvPr id="2" name="Slide Number Placeholder 1">
            <a:extLst>
              <a:ext uri="{FF2B5EF4-FFF2-40B4-BE49-F238E27FC236}">
                <a16:creationId xmlns:a16="http://schemas.microsoft.com/office/drawing/2014/main" id="{658D2F0D-5AA8-4BDB-AD65-DE50117F6C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25347" name="Rectangle 3"/>
          <p:cNvSpPr>
            <a:spLocks noGrp="1" noChangeArrowheads="1"/>
          </p:cNvSpPr>
          <p:nvPr>
            <p:ph type="body" idx="4294967295"/>
          </p:nvPr>
        </p:nvSpPr>
        <p:spPr>
          <a:xfrm>
            <a:off x="382393" y="981830"/>
            <a:ext cx="8307388" cy="5378450"/>
          </a:xfrm>
        </p:spPr>
        <p:txBody>
          <a:bodyPr/>
          <a:lstStyle/>
          <a:p>
            <a:pPr lvl="1" eaLnBrk="1" hangingPunct="1">
              <a:buFont typeface="Wingdings" pitchFamily="2" charset="2"/>
              <a:buChar char="n"/>
              <a:defRPr/>
            </a:pPr>
            <a:r>
              <a:rPr lang="en-US" dirty="0"/>
              <a:t>SIMD Operations: Single Precision</a:t>
            </a:r>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eaLnBrk="1" hangingPunct="1">
              <a:buFont typeface="Wingdings" pitchFamily="2" charset="2"/>
              <a:buNone/>
              <a:defRPr/>
            </a:pPr>
            <a:endParaRPr lang="en-US" dirty="0">
              <a:ea typeface="+mn-ea"/>
            </a:endParaRPr>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lvl="1" eaLnBrk="1" hangingPunct="1">
              <a:buFont typeface="Wingdings" pitchFamily="2" charset="2"/>
              <a:buChar char="n"/>
              <a:defRPr/>
            </a:pPr>
            <a:r>
              <a:rPr lang="en-US" dirty="0"/>
              <a:t>SIMD Operations: Double Precision</a:t>
            </a:r>
          </a:p>
        </p:txBody>
      </p:sp>
      <p:grpSp>
        <p:nvGrpSpPr>
          <p:cNvPr id="170" name="Group 169"/>
          <p:cNvGrpSpPr/>
          <p:nvPr/>
        </p:nvGrpSpPr>
        <p:grpSpPr>
          <a:xfrm>
            <a:off x="1770821" y="4218584"/>
            <a:ext cx="8236524" cy="1975745"/>
            <a:chOff x="220672" y="1409321"/>
            <a:chExt cx="8236524" cy="1975745"/>
          </a:xfrm>
        </p:grpSpPr>
        <p:grpSp>
          <p:nvGrpSpPr>
            <p:cNvPr id="171" name="Group 170"/>
            <p:cNvGrpSpPr/>
            <p:nvPr/>
          </p:nvGrpSpPr>
          <p:grpSpPr>
            <a:xfrm>
              <a:off x="220672" y="1872734"/>
              <a:ext cx="7315200" cy="369332"/>
              <a:chOff x="220672" y="1837132"/>
              <a:chExt cx="7315200" cy="369332"/>
            </a:xfrm>
          </p:grpSpPr>
          <p:sp>
            <p:nvSpPr>
              <p:cNvPr id="200" name="Rectangle 213"/>
              <p:cNvSpPr>
                <a:spLocks noChangeArrowheads="1"/>
              </p:cNvSpPr>
              <p:nvPr/>
            </p:nvSpPr>
            <p:spPr bwMode="auto">
              <a:xfrm>
                <a:off x="2206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01" name="Rectangle 214"/>
              <p:cNvSpPr>
                <a:spLocks noChangeArrowheads="1"/>
              </p:cNvSpPr>
              <p:nvPr/>
            </p:nvSpPr>
            <p:spPr bwMode="auto">
              <a:xfrm>
                <a:off x="20494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02" name="Rectangle 215"/>
              <p:cNvSpPr>
                <a:spLocks noChangeArrowheads="1"/>
              </p:cNvSpPr>
              <p:nvPr/>
            </p:nvSpPr>
            <p:spPr bwMode="auto">
              <a:xfrm>
                <a:off x="38782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03" name="Rectangle 216"/>
              <p:cNvSpPr>
                <a:spLocks noChangeArrowheads="1"/>
              </p:cNvSpPr>
              <p:nvPr/>
            </p:nvSpPr>
            <p:spPr bwMode="auto">
              <a:xfrm>
                <a:off x="57070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172" name="Group 239"/>
            <p:cNvGrpSpPr>
              <a:grpSpLocks/>
            </p:cNvGrpSpPr>
            <p:nvPr/>
          </p:nvGrpSpPr>
          <p:grpSpPr bwMode="auto">
            <a:xfrm>
              <a:off x="830272" y="2209800"/>
              <a:ext cx="685800" cy="838200"/>
              <a:chOff x="720" y="864"/>
              <a:chExt cx="432" cy="528"/>
            </a:xfrm>
          </p:grpSpPr>
          <p:sp>
            <p:nvSpPr>
              <p:cNvPr id="196"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197"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8"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9"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173" name="Group 244"/>
            <p:cNvGrpSpPr>
              <a:grpSpLocks/>
            </p:cNvGrpSpPr>
            <p:nvPr/>
          </p:nvGrpSpPr>
          <p:grpSpPr bwMode="auto">
            <a:xfrm>
              <a:off x="2659072" y="2209800"/>
              <a:ext cx="685800" cy="838200"/>
              <a:chOff x="720" y="864"/>
              <a:chExt cx="432" cy="528"/>
            </a:xfrm>
          </p:grpSpPr>
          <p:sp>
            <p:nvSpPr>
              <p:cNvPr id="192" name="Oval 245"/>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193" name="Line 246"/>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4" name="Line 247"/>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5" name="Line 248"/>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174" name="Group 249"/>
            <p:cNvGrpSpPr>
              <a:grpSpLocks/>
            </p:cNvGrpSpPr>
            <p:nvPr/>
          </p:nvGrpSpPr>
          <p:grpSpPr bwMode="auto">
            <a:xfrm>
              <a:off x="4487872" y="2209800"/>
              <a:ext cx="685800" cy="838200"/>
              <a:chOff x="720" y="864"/>
              <a:chExt cx="432" cy="528"/>
            </a:xfrm>
          </p:grpSpPr>
          <p:sp>
            <p:nvSpPr>
              <p:cNvPr id="188" name="Oval 25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189" name="Line 25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0" name="Line 25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1" name="Line 25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175" name="Group 254"/>
            <p:cNvGrpSpPr>
              <a:grpSpLocks/>
            </p:cNvGrpSpPr>
            <p:nvPr/>
          </p:nvGrpSpPr>
          <p:grpSpPr bwMode="auto">
            <a:xfrm>
              <a:off x="6316672" y="2209800"/>
              <a:ext cx="685800" cy="838200"/>
              <a:chOff x="720" y="864"/>
              <a:chExt cx="432" cy="528"/>
            </a:xfrm>
          </p:grpSpPr>
          <p:sp>
            <p:nvSpPr>
              <p:cNvPr id="184" name="Oval 255"/>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185" name="Line 256"/>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86" name="Line 257"/>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87" name="Line 258"/>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176" name="Text Box 259"/>
            <p:cNvSpPr txBox="1">
              <a:spLocks noChangeArrowheads="1"/>
            </p:cNvSpPr>
            <p:nvPr/>
          </p:nvSpPr>
          <p:spPr bwMode="auto">
            <a:xfrm>
              <a:off x="7642235" y="1870986"/>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a:latin typeface="Courier New" charset="0"/>
                </a:rPr>
                <a:t>%ymm0</a:t>
              </a:r>
            </a:p>
          </p:txBody>
        </p:sp>
        <p:sp>
          <p:nvSpPr>
            <p:cNvPr id="177" name="Text Box 260"/>
            <p:cNvSpPr txBox="1">
              <a:spLocks noChangeArrowheads="1"/>
            </p:cNvSpPr>
            <p:nvPr/>
          </p:nvSpPr>
          <p:spPr bwMode="auto">
            <a:xfrm>
              <a:off x="7675572" y="2977473"/>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a:latin typeface="Courier New" charset="0"/>
                </a:rPr>
                <a:t>%ymm1</a:t>
              </a:r>
            </a:p>
          </p:txBody>
        </p:sp>
        <p:sp>
          <p:nvSpPr>
            <p:cNvPr id="178" name="Text Box 261"/>
            <p:cNvSpPr txBox="1">
              <a:spLocks noChangeArrowheads="1"/>
            </p:cNvSpPr>
            <p:nvPr/>
          </p:nvSpPr>
          <p:spPr bwMode="auto">
            <a:xfrm>
              <a:off x="2659072" y="1409321"/>
              <a:ext cx="36766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err="1">
                  <a:latin typeface="Courier New" charset="0"/>
                </a:rPr>
                <a:t>vaddpd</a:t>
              </a:r>
              <a:r>
                <a:rPr lang="en-US" dirty="0">
                  <a:latin typeface="Courier New" charset="0"/>
                </a:rPr>
                <a:t> %ymm0, %ymm1, %ymm1</a:t>
              </a:r>
            </a:p>
          </p:txBody>
        </p:sp>
        <p:grpSp>
          <p:nvGrpSpPr>
            <p:cNvPr id="179" name="Group 178"/>
            <p:cNvGrpSpPr/>
            <p:nvPr/>
          </p:nvGrpSpPr>
          <p:grpSpPr>
            <a:xfrm>
              <a:off x="220672" y="3015734"/>
              <a:ext cx="7315200" cy="369332"/>
              <a:chOff x="220672" y="1837132"/>
              <a:chExt cx="7315200" cy="369332"/>
            </a:xfrm>
          </p:grpSpPr>
          <p:sp>
            <p:nvSpPr>
              <p:cNvPr id="180" name="Rectangle 213"/>
              <p:cNvSpPr>
                <a:spLocks noChangeArrowheads="1"/>
              </p:cNvSpPr>
              <p:nvPr/>
            </p:nvSpPr>
            <p:spPr bwMode="auto">
              <a:xfrm>
                <a:off x="2206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181" name="Rectangle 214"/>
              <p:cNvSpPr>
                <a:spLocks noChangeArrowheads="1"/>
              </p:cNvSpPr>
              <p:nvPr/>
            </p:nvSpPr>
            <p:spPr bwMode="auto">
              <a:xfrm>
                <a:off x="20494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182" name="Rectangle 215"/>
              <p:cNvSpPr>
                <a:spLocks noChangeArrowheads="1"/>
              </p:cNvSpPr>
              <p:nvPr/>
            </p:nvSpPr>
            <p:spPr bwMode="auto">
              <a:xfrm>
                <a:off x="38782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183" name="Rectangle 216"/>
              <p:cNvSpPr>
                <a:spLocks noChangeArrowheads="1"/>
              </p:cNvSpPr>
              <p:nvPr/>
            </p:nvSpPr>
            <p:spPr bwMode="auto">
              <a:xfrm>
                <a:off x="57070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grpSp>
        <p:nvGrpSpPr>
          <p:cNvPr id="204" name="Group 203"/>
          <p:cNvGrpSpPr/>
          <p:nvPr/>
        </p:nvGrpSpPr>
        <p:grpSpPr>
          <a:xfrm>
            <a:off x="1770822" y="1295400"/>
            <a:ext cx="8237079" cy="2013466"/>
            <a:chOff x="251960" y="3810000"/>
            <a:chExt cx="8237079" cy="2013466"/>
          </a:xfrm>
        </p:grpSpPr>
        <p:sp>
          <p:nvSpPr>
            <p:cNvPr id="205" name="Text Box 259"/>
            <p:cNvSpPr txBox="1">
              <a:spLocks noChangeArrowheads="1"/>
            </p:cNvSpPr>
            <p:nvPr/>
          </p:nvSpPr>
          <p:spPr bwMode="auto">
            <a:xfrm>
              <a:off x="7674078" y="4271665"/>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a:latin typeface="Courier New" charset="0"/>
                </a:rPr>
                <a:t>%ymm0</a:t>
              </a:r>
            </a:p>
          </p:txBody>
        </p:sp>
        <p:sp>
          <p:nvSpPr>
            <p:cNvPr id="206" name="Text Box 260"/>
            <p:cNvSpPr txBox="1">
              <a:spLocks noChangeArrowheads="1"/>
            </p:cNvSpPr>
            <p:nvPr/>
          </p:nvSpPr>
          <p:spPr bwMode="auto">
            <a:xfrm>
              <a:off x="7707415" y="5378152"/>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a:latin typeface="Courier New" charset="0"/>
                </a:rPr>
                <a:t>%ymm1</a:t>
              </a:r>
            </a:p>
          </p:txBody>
        </p:sp>
        <p:sp>
          <p:nvSpPr>
            <p:cNvPr id="207" name="Text Box 261"/>
            <p:cNvSpPr txBox="1">
              <a:spLocks noChangeArrowheads="1"/>
            </p:cNvSpPr>
            <p:nvPr/>
          </p:nvSpPr>
          <p:spPr bwMode="auto">
            <a:xfrm>
              <a:off x="2690915" y="3810000"/>
              <a:ext cx="36766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err="1">
                  <a:latin typeface="Courier New" charset="0"/>
                </a:rPr>
                <a:t>vaddsd</a:t>
              </a:r>
              <a:r>
                <a:rPr lang="en-US" dirty="0">
                  <a:latin typeface="Courier New" charset="0"/>
                </a:rPr>
                <a:t> %ymm0, %ymm1, %ymm1</a:t>
              </a:r>
            </a:p>
          </p:txBody>
        </p:sp>
        <p:grpSp>
          <p:nvGrpSpPr>
            <p:cNvPr id="208" name="Group 207"/>
            <p:cNvGrpSpPr/>
            <p:nvPr/>
          </p:nvGrpSpPr>
          <p:grpSpPr>
            <a:xfrm>
              <a:off x="251960" y="4311134"/>
              <a:ext cx="7312428" cy="1512332"/>
              <a:chOff x="251960" y="4234934"/>
              <a:chExt cx="7312428" cy="1512332"/>
            </a:xfrm>
          </p:grpSpPr>
          <p:grpSp>
            <p:nvGrpSpPr>
              <p:cNvPr id="209" name="Group 208"/>
              <p:cNvGrpSpPr/>
              <p:nvPr/>
            </p:nvGrpSpPr>
            <p:grpSpPr>
              <a:xfrm>
                <a:off x="252515" y="4234934"/>
                <a:ext cx="7311873" cy="369332"/>
                <a:chOff x="252515" y="4337140"/>
                <a:chExt cx="7311873" cy="369332"/>
              </a:xfrm>
            </p:grpSpPr>
            <p:grpSp>
              <p:nvGrpSpPr>
                <p:cNvPr id="263" name="Group 262"/>
                <p:cNvGrpSpPr/>
                <p:nvPr/>
              </p:nvGrpSpPr>
              <p:grpSpPr>
                <a:xfrm>
                  <a:off x="252515" y="4337140"/>
                  <a:ext cx="1828800" cy="369332"/>
                  <a:chOff x="252515" y="4273413"/>
                  <a:chExt cx="3657600" cy="369332"/>
                </a:xfrm>
              </p:grpSpPr>
              <p:sp>
                <p:nvSpPr>
                  <p:cNvPr id="273"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74"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64" name="Group 263"/>
                <p:cNvGrpSpPr/>
                <p:nvPr/>
              </p:nvGrpSpPr>
              <p:grpSpPr>
                <a:xfrm>
                  <a:off x="2080206" y="4337140"/>
                  <a:ext cx="1828800" cy="369332"/>
                  <a:chOff x="252515" y="4273413"/>
                  <a:chExt cx="3657600" cy="369332"/>
                </a:xfrm>
              </p:grpSpPr>
              <p:sp>
                <p:nvSpPr>
                  <p:cNvPr id="271"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72"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65" name="Group 264"/>
                <p:cNvGrpSpPr/>
                <p:nvPr/>
              </p:nvGrpSpPr>
              <p:grpSpPr>
                <a:xfrm>
                  <a:off x="3907897" y="4337140"/>
                  <a:ext cx="1828800" cy="369332"/>
                  <a:chOff x="252515" y="4273413"/>
                  <a:chExt cx="3657600" cy="369332"/>
                </a:xfrm>
              </p:grpSpPr>
              <p:sp>
                <p:nvSpPr>
                  <p:cNvPr id="269"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70"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66" name="Group 265"/>
                <p:cNvGrpSpPr/>
                <p:nvPr/>
              </p:nvGrpSpPr>
              <p:grpSpPr>
                <a:xfrm>
                  <a:off x="5735588" y="4337140"/>
                  <a:ext cx="1828800" cy="369332"/>
                  <a:chOff x="252515" y="4273413"/>
                  <a:chExt cx="3657600" cy="369332"/>
                </a:xfrm>
              </p:grpSpPr>
              <p:sp>
                <p:nvSpPr>
                  <p:cNvPr id="267"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68"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grpSp>
            <p:nvGrpSpPr>
              <p:cNvPr id="210" name="Group 209"/>
              <p:cNvGrpSpPr/>
              <p:nvPr/>
            </p:nvGrpSpPr>
            <p:grpSpPr>
              <a:xfrm>
                <a:off x="251960" y="5377934"/>
                <a:ext cx="7311873" cy="369332"/>
                <a:chOff x="252515" y="4337140"/>
                <a:chExt cx="7311873" cy="369332"/>
              </a:xfrm>
            </p:grpSpPr>
            <p:grpSp>
              <p:nvGrpSpPr>
                <p:cNvPr id="251" name="Group 250"/>
                <p:cNvGrpSpPr/>
                <p:nvPr/>
              </p:nvGrpSpPr>
              <p:grpSpPr>
                <a:xfrm>
                  <a:off x="252515" y="4337140"/>
                  <a:ext cx="1828800" cy="369332"/>
                  <a:chOff x="252515" y="4273413"/>
                  <a:chExt cx="3657600" cy="369332"/>
                </a:xfrm>
              </p:grpSpPr>
              <p:sp>
                <p:nvSpPr>
                  <p:cNvPr id="261"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62"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52" name="Group 251"/>
                <p:cNvGrpSpPr/>
                <p:nvPr/>
              </p:nvGrpSpPr>
              <p:grpSpPr>
                <a:xfrm>
                  <a:off x="2080206" y="4337140"/>
                  <a:ext cx="1828800" cy="369332"/>
                  <a:chOff x="252515" y="4273413"/>
                  <a:chExt cx="3657600" cy="369332"/>
                </a:xfrm>
              </p:grpSpPr>
              <p:sp>
                <p:nvSpPr>
                  <p:cNvPr id="259"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60"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53" name="Group 252"/>
                <p:cNvGrpSpPr/>
                <p:nvPr/>
              </p:nvGrpSpPr>
              <p:grpSpPr>
                <a:xfrm>
                  <a:off x="3907897" y="4337140"/>
                  <a:ext cx="1828800" cy="369332"/>
                  <a:chOff x="252515" y="4273413"/>
                  <a:chExt cx="3657600" cy="369332"/>
                </a:xfrm>
              </p:grpSpPr>
              <p:sp>
                <p:nvSpPr>
                  <p:cNvPr id="257"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58"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54" name="Group 253"/>
                <p:cNvGrpSpPr/>
                <p:nvPr/>
              </p:nvGrpSpPr>
              <p:grpSpPr>
                <a:xfrm>
                  <a:off x="5735588" y="4337140"/>
                  <a:ext cx="1828800" cy="369332"/>
                  <a:chOff x="252515" y="4273413"/>
                  <a:chExt cx="3657600" cy="369332"/>
                </a:xfrm>
              </p:grpSpPr>
              <p:sp>
                <p:nvSpPr>
                  <p:cNvPr id="255"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56"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grpSp>
            <p:nvGrpSpPr>
              <p:cNvPr id="211" name="Group 239"/>
              <p:cNvGrpSpPr>
                <a:grpSpLocks/>
              </p:cNvGrpSpPr>
              <p:nvPr/>
            </p:nvGrpSpPr>
            <p:grpSpPr bwMode="auto">
              <a:xfrm>
                <a:off x="380999" y="4572000"/>
                <a:ext cx="685801" cy="838200"/>
                <a:chOff x="720" y="864"/>
                <a:chExt cx="432" cy="528"/>
              </a:xfrm>
            </p:grpSpPr>
            <p:sp>
              <p:nvSpPr>
                <p:cNvPr id="247"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48"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9"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50"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2" name="Group 239"/>
              <p:cNvGrpSpPr>
                <a:grpSpLocks/>
              </p:cNvGrpSpPr>
              <p:nvPr/>
            </p:nvGrpSpPr>
            <p:grpSpPr bwMode="auto">
              <a:xfrm>
                <a:off x="1295399" y="4572000"/>
                <a:ext cx="685801" cy="838200"/>
                <a:chOff x="720" y="864"/>
                <a:chExt cx="432" cy="528"/>
              </a:xfrm>
            </p:grpSpPr>
            <p:sp>
              <p:nvSpPr>
                <p:cNvPr id="243"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44"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5"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6"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3" name="Group 239"/>
              <p:cNvGrpSpPr>
                <a:grpSpLocks/>
              </p:cNvGrpSpPr>
              <p:nvPr/>
            </p:nvGrpSpPr>
            <p:grpSpPr bwMode="auto">
              <a:xfrm>
                <a:off x="2209799" y="4572000"/>
                <a:ext cx="685801" cy="838200"/>
                <a:chOff x="720" y="864"/>
                <a:chExt cx="432" cy="528"/>
              </a:xfrm>
            </p:grpSpPr>
            <p:sp>
              <p:nvSpPr>
                <p:cNvPr id="239"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40"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1"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2"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4" name="Group 239"/>
              <p:cNvGrpSpPr>
                <a:grpSpLocks/>
              </p:cNvGrpSpPr>
              <p:nvPr/>
            </p:nvGrpSpPr>
            <p:grpSpPr bwMode="auto">
              <a:xfrm>
                <a:off x="3124199" y="4572000"/>
                <a:ext cx="685801" cy="838200"/>
                <a:chOff x="720" y="864"/>
                <a:chExt cx="432" cy="528"/>
              </a:xfrm>
            </p:grpSpPr>
            <p:sp>
              <p:nvSpPr>
                <p:cNvPr id="235"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36"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7"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8"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5" name="Group 239"/>
              <p:cNvGrpSpPr>
                <a:grpSpLocks/>
              </p:cNvGrpSpPr>
              <p:nvPr/>
            </p:nvGrpSpPr>
            <p:grpSpPr bwMode="auto">
              <a:xfrm>
                <a:off x="4038599" y="4572000"/>
                <a:ext cx="685801" cy="838200"/>
                <a:chOff x="720" y="864"/>
                <a:chExt cx="432" cy="528"/>
              </a:xfrm>
            </p:grpSpPr>
            <p:sp>
              <p:nvSpPr>
                <p:cNvPr id="231"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32"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3"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4"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6" name="Group 239"/>
              <p:cNvGrpSpPr>
                <a:grpSpLocks/>
              </p:cNvGrpSpPr>
              <p:nvPr/>
            </p:nvGrpSpPr>
            <p:grpSpPr bwMode="auto">
              <a:xfrm>
                <a:off x="4952999" y="4572000"/>
                <a:ext cx="685801" cy="838200"/>
                <a:chOff x="720" y="864"/>
                <a:chExt cx="432" cy="528"/>
              </a:xfrm>
            </p:grpSpPr>
            <p:sp>
              <p:nvSpPr>
                <p:cNvPr id="227"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28"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9"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0"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7" name="Group 239"/>
              <p:cNvGrpSpPr>
                <a:grpSpLocks/>
              </p:cNvGrpSpPr>
              <p:nvPr/>
            </p:nvGrpSpPr>
            <p:grpSpPr bwMode="auto">
              <a:xfrm>
                <a:off x="5867399" y="4572000"/>
                <a:ext cx="685801" cy="838200"/>
                <a:chOff x="720" y="864"/>
                <a:chExt cx="432" cy="528"/>
              </a:xfrm>
            </p:grpSpPr>
            <p:sp>
              <p:nvSpPr>
                <p:cNvPr id="223"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24"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5"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6"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8" name="Group 239"/>
              <p:cNvGrpSpPr>
                <a:grpSpLocks/>
              </p:cNvGrpSpPr>
              <p:nvPr/>
            </p:nvGrpSpPr>
            <p:grpSpPr bwMode="auto">
              <a:xfrm>
                <a:off x="6781799" y="4572000"/>
                <a:ext cx="685801" cy="838200"/>
                <a:chOff x="720" y="864"/>
                <a:chExt cx="432" cy="528"/>
              </a:xfrm>
            </p:grpSpPr>
            <p:sp>
              <p:nvSpPr>
                <p:cNvPr id="219"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20"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1"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2"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grpSp>
      <mc:AlternateContent xmlns:mc="http://schemas.openxmlformats.org/markup-compatibility/2006" xmlns:a14="http://schemas.microsoft.com/office/drawing/2010/main">
        <mc:Choice Requires="a14">
          <p:sp>
            <p:nvSpPr>
              <p:cNvPr id="110"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110"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758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52A6A-55BD-4430-BD99-F3A0861957FA}"/>
              </a:ext>
            </a:extLst>
          </p:cNvPr>
          <p:cNvSpPr/>
          <p:nvPr/>
        </p:nvSpPr>
        <p:spPr>
          <a:xfrm>
            <a:off x="9029040" y="3741062"/>
            <a:ext cx="1457643" cy="646331"/>
          </a:xfrm>
          <a:prstGeom prst="rect">
            <a:avLst/>
          </a:prstGeom>
          <a:solidFill>
            <a:srgbClr val="FFCC00"/>
          </a:solidFill>
        </p:spPr>
        <p:txBody>
          <a:bodyPr wrap="none">
            <a:spAutoFit/>
          </a:bodyPr>
          <a:lstStyle/>
          <a:p>
            <a:r>
              <a:rPr lang="en-US" dirty="0"/>
              <a:t>This is where </a:t>
            </a:r>
            <a:br>
              <a:rPr lang="en-US" dirty="0"/>
            </a:br>
            <a:r>
              <a:rPr lang="en-US" dirty="0"/>
              <a:t>we are now</a:t>
            </a:r>
          </a:p>
        </p:txBody>
      </p:sp>
      <p:sp>
        <p:nvSpPr>
          <p:cNvPr id="798752" name="Rectangle 32"/>
          <p:cNvSpPr>
            <a:spLocks noGrp="1" noChangeArrowheads="1"/>
          </p:cNvSpPr>
          <p:nvPr>
            <p:ph type="title"/>
          </p:nvPr>
        </p:nvSpPr>
        <p:spPr/>
        <p:txBody>
          <a:bodyPr/>
          <a:lstStyle/>
          <a:p>
            <a:pPr eaLnBrk="1" hangingPunct="1">
              <a:defRPr/>
            </a:pPr>
            <a:r>
              <a:rPr lang="en-US" dirty="0"/>
              <a:t>Using Vector Instructions</a:t>
            </a:r>
          </a:p>
        </p:txBody>
      </p:sp>
      <p:sp>
        <p:nvSpPr>
          <p:cNvPr id="798753" name="Rectangle 33"/>
          <p:cNvSpPr>
            <a:spLocks noGrp="1" noChangeArrowheads="1"/>
          </p:cNvSpPr>
          <p:nvPr>
            <p:ph type="body" idx="1"/>
          </p:nvPr>
        </p:nvSpPr>
        <p:spPr>
          <a:xfrm>
            <a:off x="574607" y="4572820"/>
            <a:ext cx="8307387" cy="933931"/>
          </a:xfrm>
        </p:spPr>
        <p:txBody>
          <a:bodyPr>
            <a:normAutofit fontScale="92500" lnSpcReduction="20000"/>
          </a:bodyPr>
          <a:lstStyle/>
          <a:p>
            <a:pPr eaLnBrk="1" hangingPunct="1">
              <a:defRPr/>
            </a:pPr>
            <a:r>
              <a:rPr lang="en-US" dirty="0"/>
              <a:t>Additional speedup owing to use of AVX Instructions</a:t>
            </a:r>
          </a:p>
          <a:p>
            <a:pPr lvl="1" eaLnBrk="1" hangingPunct="1">
              <a:defRPr/>
            </a:pPr>
            <a:r>
              <a:rPr lang="en-US" dirty="0"/>
              <a:t>Parallel operations on multiple data elements</a:t>
            </a:r>
          </a:p>
          <a:p>
            <a:pPr lvl="1" eaLnBrk="1" hangingPunct="1">
              <a:defRPr/>
            </a:pPr>
            <a:r>
              <a:rPr lang="en-US" dirty="0"/>
              <a:t>The “</a:t>
            </a:r>
            <a:r>
              <a:rPr lang="en-US" dirty="0" err="1"/>
              <a:t>mips</a:t>
            </a:r>
            <a:r>
              <a:rPr lang="en-US" dirty="0"/>
              <a:t>” in OpenMP</a:t>
            </a:r>
          </a:p>
          <a:p>
            <a:pPr lvl="1" eaLnBrk="1" hangingPunct="1">
              <a:defRPr/>
            </a:pPr>
            <a:endParaRPr lang="en-US" dirty="0"/>
          </a:p>
          <a:p>
            <a:pPr lvl="1" eaLnBrk="1" hangingPunct="1">
              <a:defRPr/>
            </a:pPr>
            <a:endParaRPr lang="en-US" dirty="0"/>
          </a:p>
        </p:txBody>
      </p:sp>
      <p:graphicFrame>
        <p:nvGraphicFramePr>
          <p:cNvPr id="7" name="Group 49"/>
          <p:cNvGraphicFramePr>
            <a:graphicFrameLocks noGrp="1"/>
          </p:cNvGraphicFramePr>
          <p:nvPr/>
        </p:nvGraphicFramePr>
        <p:xfrm>
          <a:off x="624711" y="1430921"/>
          <a:ext cx="7796385" cy="2714625"/>
        </p:xfrm>
        <a:graphic>
          <a:graphicData uri="http://schemas.openxmlformats.org/drawingml/2006/table">
            <a:tbl>
              <a:tblPr/>
              <a:tblGrid>
                <a:gridCol w="2418937">
                  <a:extLst>
                    <a:ext uri="{9D8B030D-6E8A-4147-A177-3AD203B41FA5}">
                      <a16:colId xmlns:a16="http://schemas.microsoft.com/office/drawing/2014/main" val="20000"/>
                    </a:ext>
                  </a:extLst>
                </a:gridCol>
                <a:gridCol w="1344362">
                  <a:extLst>
                    <a:ext uri="{9D8B030D-6E8A-4147-A177-3AD203B41FA5}">
                      <a16:colId xmlns:a16="http://schemas.microsoft.com/office/drawing/2014/main" val="20001"/>
                    </a:ext>
                  </a:extLst>
                </a:gridCol>
                <a:gridCol w="1344362">
                  <a:extLst>
                    <a:ext uri="{9D8B030D-6E8A-4147-A177-3AD203B41FA5}">
                      <a16:colId xmlns:a16="http://schemas.microsoft.com/office/drawing/2014/main" val="20002"/>
                    </a:ext>
                  </a:extLst>
                </a:gridCol>
                <a:gridCol w="1344362">
                  <a:extLst>
                    <a:ext uri="{9D8B030D-6E8A-4147-A177-3AD203B41FA5}">
                      <a16:colId xmlns:a16="http://schemas.microsoft.com/office/drawing/2014/main" val="20003"/>
                    </a:ext>
                  </a:extLst>
                </a:gridCol>
                <a:gridCol w="1344362">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Scalar Best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0.54</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0.52</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Vector Best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0.06</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0.24</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0.25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0.16</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err="1">
                          <a:ln>
                            <a:noFill/>
                          </a:ln>
                          <a:solidFill>
                            <a:srgbClr val="C00000"/>
                          </a:solidFill>
                          <a:effectLst/>
                          <a:latin typeface="Calibri" panose="020F0502020204030204" pitchFamily="34" charset="0"/>
                        </a:rPr>
                        <a:t>Vec</a:t>
                      </a:r>
                      <a:r>
                        <a:rPr kumimoji="0" lang="en-US" sz="1800" b="1" i="1" u="none" strike="noStrike" cap="none" normalizeH="0" baseline="0" dirty="0">
                          <a:ln>
                            <a:noFill/>
                          </a:ln>
                          <a:solidFill>
                            <a:srgbClr val="C00000"/>
                          </a:solidFill>
                          <a:effectLst/>
                          <a:latin typeface="Calibri" panose="020F0502020204030204" pitchFamily="34" charset="0"/>
                        </a:rPr>
                        <a:t> 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0.06</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0.12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0.25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0.12</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6A371349-3F43-4867-A201-4A9D86D17D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Arrow: Right 2">
            <a:extLst>
              <a:ext uri="{FF2B5EF4-FFF2-40B4-BE49-F238E27FC236}">
                <a16:creationId xmlns:a16="http://schemas.microsoft.com/office/drawing/2014/main" id="{24B5E9B9-3031-4D63-93FD-A34EB18D9A61}"/>
              </a:ext>
            </a:extLst>
          </p:cNvPr>
          <p:cNvSpPr/>
          <p:nvPr/>
        </p:nvSpPr>
        <p:spPr>
          <a:xfrm rot="10800000">
            <a:off x="8554169" y="3795434"/>
            <a:ext cx="389504" cy="34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C69B56A-4363-4987-8DE4-D1DF98D985B7}"/>
              </a:ext>
            </a:extLst>
          </p:cNvPr>
          <p:cNvGrpSpPr/>
          <p:nvPr/>
        </p:nvGrpSpPr>
        <p:grpSpPr>
          <a:xfrm>
            <a:off x="7625508" y="4706226"/>
            <a:ext cx="4179170" cy="1916396"/>
            <a:chOff x="7625508" y="4706226"/>
            <a:chExt cx="4179170" cy="1916396"/>
          </a:xfrm>
        </p:grpSpPr>
        <p:sp>
          <p:nvSpPr>
            <p:cNvPr id="12" name="Rectangle 11">
              <a:extLst>
                <a:ext uri="{FF2B5EF4-FFF2-40B4-BE49-F238E27FC236}">
                  <a16:creationId xmlns:a16="http://schemas.microsoft.com/office/drawing/2014/main" id="{1EBCFC7D-3572-4E89-8B7A-966E6D4A4AB0}"/>
                </a:ext>
              </a:extLst>
            </p:cNvPr>
            <p:cNvSpPr/>
            <p:nvPr/>
          </p:nvSpPr>
          <p:spPr>
            <a:xfrm>
              <a:off x="9805567" y="4706226"/>
              <a:ext cx="1457643" cy="646331"/>
            </a:xfrm>
            <a:prstGeom prst="rect">
              <a:avLst/>
            </a:prstGeom>
            <a:solidFill>
              <a:srgbClr val="FFCC00"/>
            </a:solidFill>
          </p:spPr>
          <p:txBody>
            <a:bodyPr wrap="none">
              <a:spAutoFit/>
            </a:bodyPr>
            <a:lstStyle/>
            <a:p>
              <a:r>
                <a:rPr lang="en-US" dirty="0"/>
                <a:t>This is where </a:t>
              </a:r>
              <a:br>
                <a:rPr lang="en-US" dirty="0"/>
              </a:br>
              <a:r>
                <a:rPr lang="en-US" dirty="0"/>
                <a:t>we started</a:t>
              </a:r>
            </a:p>
          </p:txBody>
        </p:sp>
        <p:pic>
          <p:nvPicPr>
            <p:cNvPr id="5" name="Picture 4">
              <a:extLst>
                <a:ext uri="{FF2B5EF4-FFF2-40B4-BE49-F238E27FC236}">
                  <a16:creationId xmlns:a16="http://schemas.microsoft.com/office/drawing/2014/main" id="{6AA4155A-1FC3-4EAD-8A59-A85737D65BA1}"/>
                </a:ext>
              </a:extLst>
            </p:cNvPr>
            <p:cNvPicPr>
              <a:picLocks noChangeAspect="1"/>
            </p:cNvPicPr>
            <p:nvPr/>
          </p:nvPicPr>
          <p:blipFill>
            <a:blip r:embed="rId4"/>
            <a:stretch>
              <a:fillRect/>
            </a:stretch>
          </p:blipFill>
          <p:spPr>
            <a:xfrm>
              <a:off x="7625508" y="5592308"/>
              <a:ext cx="4179170" cy="1030314"/>
            </a:xfrm>
            <a:prstGeom prst="rect">
              <a:avLst/>
            </a:prstGeom>
          </p:spPr>
        </p:pic>
        <p:sp>
          <p:nvSpPr>
            <p:cNvPr id="11" name="Arrow: Right 10">
              <a:extLst>
                <a:ext uri="{FF2B5EF4-FFF2-40B4-BE49-F238E27FC236}">
                  <a16:creationId xmlns:a16="http://schemas.microsoft.com/office/drawing/2014/main" id="{EA34E10B-1DD8-44DB-ABD7-B02C87F7BF14}"/>
                </a:ext>
              </a:extLst>
            </p:cNvPr>
            <p:cNvSpPr/>
            <p:nvPr/>
          </p:nvSpPr>
          <p:spPr>
            <a:xfrm rot="5400000">
              <a:off x="10891857" y="5222628"/>
              <a:ext cx="389504" cy="34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92566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5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7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87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p:txBody>
          <a:bodyPr>
            <a:normAutofit/>
          </a:bodyPr>
          <a:lstStyle/>
          <a:p>
            <a:pPr eaLnBrk="1" hangingPunct="1">
              <a:defRPr/>
            </a:pPr>
            <a:r>
              <a:rPr lang="en-US" dirty="0"/>
              <a:t>Supplemental Material: Branch Prediction (another ILP trick)</a:t>
            </a:r>
          </a:p>
        </p:txBody>
      </p:sp>
      <p:sp>
        <p:nvSpPr>
          <p:cNvPr id="2" name="Slide Number Placeholder 1">
            <a:extLst>
              <a:ext uri="{FF2B5EF4-FFF2-40B4-BE49-F238E27FC236}">
                <a16:creationId xmlns:a16="http://schemas.microsoft.com/office/drawing/2014/main" id="{5FCD34E1-A83F-47CC-8E5F-771A7617BD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4579" name="Rectangle 3"/>
          <p:cNvSpPr>
            <a:spLocks noGrp="1" noChangeArrowheads="1"/>
          </p:cNvSpPr>
          <p:nvPr>
            <p:ph type="body" idx="4294967295"/>
          </p:nvPr>
        </p:nvSpPr>
        <p:spPr>
          <a:xfrm>
            <a:off x="216569" y="1102605"/>
            <a:ext cx="11733196" cy="5140325"/>
          </a:xfrm>
        </p:spPr>
        <p:txBody>
          <a:bodyPr/>
          <a:lstStyle/>
          <a:p>
            <a:pPr marL="284163" indent="-284163">
              <a:defRPr/>
            </a:pPr>
            <a:r>
              <a:rPr lang="en-US" dirty="0"/>
              <a:t>Challenge</a:t>
            </a:r>
          </a:p>
          <a:p>
            <a:pPr marL="457200" lvl="1" indent="-173038">
              <a:defRPr/>
            </a:pPr>
            <a:r>
              <a:rPr lang="en-US" dirty="0">
                <a:solidFill>
                  <a:srgbClr val="990000"/>
                </a:solidFill>
              </a:rPr>
              <a:t>Instruction Control Unit </a:t>
            </a:r>
            <a:r>
              <a:rPr lang="en-US" dirty="0"/>
              <a:t>must work ahead of </a:t>
            </a:r>
            <a:r>
              <a:rPr lang="en-US" dirty="0">
                <a:solidFill>
                  <a:srgbClr val="990000"/>
                </a:solidFill>
              </a:rPr>
              <a:t>Execution Unit </a:t>
            </a:r>
            <a:r>
              <a:rPr lang="en-US" dirty="0"/>
              <a:t>to generate enough operations to keep EU busy</a:t>
            </a:r>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457200" lvl="1" indent="-173038">
              <a:defRPr/>
            </a:pPr>
            <a:r>
              <a:rPr lang="en-US" dirty="0"/>
              <a:t>When encounters conditional branch, cannot reliably determine where to continue fetching</a:t>
            </a:r>
          </a:p>
        </p:txBody>
      </p:sp>
      <p:sp>
        <p:nvSpPr>
          <p:cNvPr id="9" name="Rectangle 4"/>
          <p:cNvSpPr>
            <a:spLocks noChangeArrowheads="1"/>
          </p:cNvSpPr>
          <p:nvPr/>
        </p:nvSpPr>
        <p:spPr bwMode="auto">
          <a:xfrm>
            <a:off x="2667001" y="2506308"/>
            <a:ext cx="4615445" cy="2305760"/>
          </a:xfrm>
          <a:prstGeom prst="rect">
            <a:avLst/>
          </a:prstGeom>
          <a:solidFill>
            <a:schemeClr val="bg1">
              <a:lumMod val="95000"/>
            </a:schemeClr>
          </a:solidFill>
          <a:ln w="19050"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nl-NL" dirty="0">
                <a:latin typeface="Courier New" pitchFamily="49" charset="0"/>
              </a:rPr>
              <a:t>  404663:  </a:t>
            </a:r>
            <a:r>
              <a:rPr lang="nl-NL" dirty="0" err="1">
                <a:latin typeface="Courier New" pitchFamily="49" charset="0"/>
              </a:rPr>
              <a:t>mov</a:t>
            </a:r>
            <a:r>
              <a:rPr lang="nl-NL" dirty="0">
                <a:latin typeface="Courier New" pitchFamily="49" charset="0"/>
              </a:rPr>
              <a:t>    $0x0,%eax</a:t>
            </a:r>
          </a:p>
          <a:p>
            <a:pPr>
              <a:tabLst>
                <a:tab pos="685800" algn="l"/>
                <a:tab pos="1435100" algn="l"/>
                <a:tab pos="3606800" algn="l"/>
                <a:tab pos="4686300" algn="l"/>
              </a:tabLst>
            </a:pPr>
            <a:r>
              <a:rPr lang="nl-NL" dirty="0">
                <a:latin typeface="Courier New" pitchFamily="49" charset="0"/>
              </a:rPr>
              <a:t>  404668:  </a:t>
            </a:r>
            <a:r>
              <a:rPr lang="nl-NL" dirty="0" err="1">
                <a:latin typeface="Courier New" pitchFamily="49" charset="0"/>
              </a:rPr>
              <a:t>cmp</a:t>
            </a:r>
            <a:r>
              <a:rPr lang="nl-NL" dirty="0">
                <a:latin typeface="Courier New" pitchFamily="49" charset="0"/>
              </a:rPr>
              <a:t>    (%</a:t>
            </a:r>
            <a:r>
              <a:rPr lang="nl-NL" dirty="0" err="1">
                <a:latin typeface="Courier New" pitchFamily="49" charset="0"/>
              </a:rPr>
              <a:t>rdi</a:t>
            </a:r>
            <a:r>
              <a:rPr lang="nl-NL" dirty="0">
                <a:latin typeface="Courier New" pitchFamily="49" charset="0"/>
              </a:rPr>
              <a:t>),%</a:t>
            </a:r>
            <a:r>
              <a:rPr lang="nl-NL" dirty="0" err="1">
                <a:latin typeface="Courier New" pitchFamily="49" charset="0"/>
              </a:rPr>
              <a:t>rsi</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r>
              <a:rPr lang="nl-NL" i="1" dirty="0">
                <a:latin typeface="Courier New" pitchFamily="49" charset="0"/>
              </a:rPr>
              <a:t>40466b:  </a:t>
            </a:r>
            <a:r>
              <a:rPr lang="nl-NL" i="1" dirty="0" err="1">
                <a:latin typeface="Courier New" pitchFamily="49" charset="0"/>
              </a:rPr>
              <a:t>jge</a:t>
            </a:r>
            <a:r>
              <a:rPr lang="nl-NL" i="1" dirty="0">
                <a:latin typeface="Courier New" pitchFamily="49" charset="0"/>
              </a:rPr>
              <a:t>    404685</a:t>
            </a:r>
          </a:p>
          <a:p>
            <a:pPr>
              <a:tabLst>
                <a:tab pos="685800" algn="l"/>
                <a:tab pos="1435100" algn="l"/>
                <a:tab pos="3606800" algn="l"/>
                <a:tab pos="4686300" algn="l"/>
              </a:tabLst>
            </a:pPr>
            <a:r>
              <a:rPr lang="nl-NL" dirty="0">
                <a:latin typeface="Courier New" pitchFamily="49" charset="0"/>
              </a:rPr>
              <a:t>  40466d:  </a:t>
            </a:r>
            <a:r>
              <a:rPr lang="nl-NL" dirty="0" err="1">
                <a:latin typeface="Courier New" pitchFamily="49" charset="0"/>
              </a:rPr>
              <a:t>mov</a:t>
            </a:r>
            <a:r>
              <a:rPr lang="nl-NL" dirty="0">
                <a:latin typeface="Courier New" pitchFamily="49" charset="0"/>
              </a:rPr>
              <a:t>    0x8(%</a:t>
            </a:r>
            <a:r>
              <a:rPr lang="nl-NL" dirty="0" err="1">
                <a:latin typeface="Courier New" pitchFamily="49" charset="0"/>
              </a:rPr>
              <a:t>rdi</a:t>
            </a:r>
            <a:r>
              <a:rPr lang="nl-NL" dirty="0">
                <a:latin typeface="Courier New" pitchFamily="49" charset="0"/>
              </a:rPr>
              <a:t>),%</a:t>
            </a:r>
            <a:r>
              <a:rPr lang="nl-NL" dirty="0" err="1">
                <a:latin typeface="Courier New" pitchFamily="49" charset="0"/>
              </a:rPr>
              <a:t>rax</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p>
          <a:p>
            <a:pPr>
              <a:tabLst>
                <a:tab pos="685800" algn="l"/>
                <a:tab pos="1435100" algn="l"/>
                <a:tab pos="3606800" algn="l"/>
                <a:tab pos="4686300" algn="l"/>
              </a:tabLst>
            </a:pPr>
            <a:r>
              <a:rPr lang="nl-NL" dirty="0">
                <a:latin typeface="Courier New" pitchFamily="49" charset="0"/>
              </a:rPr>
              <a:t>   . . .</a:t>
            </a:r>
          </a:p>
          <a:p>
            <a:pPr>
              <a:tabLst>
                <a:tab pos="685800" algn="l"/>
                <a:tab pos="1435100" algn="l"/>
                <a:tab pos="3606800" algn="l"/>
                <a:tab pos="4686300" algn="l"/>
              </a:tabLst>
            </a:pP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404685:  </a:t>
            </a:r>
            <a:r>
              <a:rPr lang="nl-NL" dirty="0" err="1">
                <a:latin typeface="Courier New" pitchFamily="49" charset="0"/>
              </a:rPr>
              <a:t>repz</a:t>
            </a:r>
            <a:r>
              <a:rPr lang="nl-NL" dirty="0">
                <a:latin typeface="Courier New" pitchFamily="49" charset="0"/>
              </a:rPr>
              <a:t> </a:t>
            </a:r>
            <a:r>
              <a:rPr lang="nl-NL" dirty="0" err="1">
                <a:latin typeface="Courier New" pitchFamily="49" charset="0"/>
              </a:rPr>
              <a:t>retq</a:t>
            </a:r>
            <a:endParaRPr lang="nl-NL" dirty="0">
              <a:latin typeface="Courier New" pitchFamily="49" charset="0"/>
            </a:endParaRPr>
          </a:p>
        </p:txBody>
      </p:sp>
      <p:sp>
        <p:nvSpPr>
          <p:cNvPr id="48133" name="AutoShape 5"/>
          <p:cNvSpPr>
            <a:spLocks/>
          </p:cNvSpPr>
          <p:nvPr/>
        </p:nvSpPr>
        <p:spPr bwMode="auto">
          <a:xfrm>
            <a:off x="7316916" y="2514600"/>
            <a:ext cx="304800" cy="509814"/>
          </a:xfrm>
          <a:prstGeom prst="rightBrace">
            <a:avLst>
              <a:gd name="adj1" fmla="val 16667"/>
              <a:gd name="adj2" fmla="val 50000"/>
            </a:avLst>
          </a:prstGeom>
          <a:noFill/>
          <a:ln w="25400">
            <a:solidFill>
              <a:schemeClr val="tx1"/>
            </a:solidFill>
            <a:round/>
            <a:headEnd/>
            <a:tailEnd/>
          </a:ln>
        </p:spPr>
        <p:txBody>
          <a:bodyPr wrap="none" anchor="ctr"/>
          <a:lstStyle/>
          <a:p>
            <a:endParaRPr lang="en-US" dirty="0">
              <a:latin typeface="Calibri" pitchFamily="34" charset="0"/>
            </a:endParaRPr>
          </a:p>
        </p:txBody>
      </p:sp>
      <p:sp>
        <p:nvSpPr>
          <p:cNvPr id="48135" name="Text Box 7"/>
          <p:cNvSpPr txBox="1">
            <a:spLocks noChangeArrowheads="1"/>
          </p:cNvSpPr>
          <p:nvPr/>
        </p:nvSpPr>
        <p:spPr bwMode="auto">
          <a:xfrm>
            <a:off x="7696836" y="2562749"/>
            <a:ext cx="1085875" cy="369332"/>
          </a:xfrm>
          <a:prstGeom prst="rect">
            <a:avLst/>
          </a:prstGeom>
          <a:noFill/>
          <a:ln w="25400">
            <a:noFill/>
            <a:miter lim="800000"/>
            <a:headEnd/>
            <a:tailEnd/>
          </a:ln>
        </p:spPr>
        <p:txBody>
          <a:bodyPr wrap="none">
            <a:spAutoFit/>
          </a:bodyPr>
          <a:lstStyle/>
          <a:p>
            <a:pPr>
              <a:lnSpc>
                <a:spcPct val="100000"/>
              </a:lnSpc>
            </a:pPr>
            <a:r>
              <a:rPr lang="en-US" dirty="0">
                <a:latin typeface="Calibri" pitchFamily="34" charset="0"/>
              </a:rPr>
              <a:t>Executing</a:t>
            </a:r>
          </a:p>
        </p:txBody>
      </p:sp>
      <p:sp>
        <p:nvSpPr>
          <p:cNvPr id="48136" name="Text Box 8"/>
          <p:cNvSpPr txBox="1">
            <a:spLocks noChangeArrowheads="1"/>
          </p:cNvSpPr>
          <p:nvPr/>
        </p:nvSpPr>
        <p:spPr bwMode="auto">
          <a:xfrm>
            <a:off x="8146835" y="3045767"/>
            <a:ext cx="1851020" cy="369332"/>
          </a:xfrm>
          <a:prstGeom prst="rect">
            <a:avLst/>
          </a:prstGeom>
          <a:noFill/>
          <a:ln w="25400">
            <a:noFill/>
            <a:miter lim="800000"/>
            <a:headEnd/>
            <a:tailEnd/>
          </a:ln>
        </p:spPr>
        <p:txBody>
          <a:bodyPr wrap="none">
            <a:spAutoFit/>
          </a:bodyPr>
          <a:lstStyle/>
          <a:p>
            <a:pPr>
              <a:lnSpc>
                <a:spcPct val="100000"/>
              </a:lnSpc>
            </a:pPr>
            <a:r>
              <a:rPr lang="en-US" dirty="0">
                <a:solidFill>
                  <a:srgbClr val="990000"/>
                </a:solidFill>
                <a:latin typeface="Calibri" pitchFamily="34" charset="0"/>
              </a:rPr>
              <a:t>How to continue?</a:t>
            </a:r>
          </a:p>
        </p:txBody>
      </p:sp>
      <p:cxnSp>
        <p:nvCxnSpPr>
          <p:cNvPr id="10" name="Straight Arrow Connector 9"/>
          <p:cNvCxnSpPr/>
          <p:nvPr/>
        </p:nvCxnSpPr>
        <p:spPr bwMode="auto">
          <a:xfrm flipH="1">
            <a:off x="6781800" y="3276600"/>
            <a:ext cx="1295400" cy="0"/>
          </a:xfrm>
          <a:prstGeom prst="straightConnector1">
            <a:avLst/>
          </a:prstGeom>
          <a:noFill/>
          <a:ln w="25400" cap="flat" cmpd="sng" algn="ctr">
            <a:solidFill>
              <a:srgbClr val="99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640834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pPr eaLnBrk="1" hangingPunct="1">
              <a:defRPr/>
            </a:pPr>
            <a:r>
              <a:rPr lang="en-US"/>
              <a:t>Modern CPU Design</a:t>
            </a:r>
          </a:p>
        </p:txBody>
      </p:sp>
      <p:sp>
        <p:nvSpPr>
          <p:cNvPr id="3" name="Slide Number Placeholder 2">
            <a:extLst>
              <a:ext uri="{FF2B5EF4-FFF2-40B4-BE49-F238E27FC236}">
                <a16:creationId xmlns:a16="http://schemas.microsoft.com/office/drawing/2014/main" id="{DF5878F2-E835-4C2C-A61B-55746C01ED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1891" name="Rectangle 3"/>
          <p:cNvSpPr>
            <a:spLocks noChangeArrowheads="1"/>
          </p:cNvSpPr>
          <p:nvPr/>
        </p:nvSpPr>
        <p:spPr bwMode="auto">
          <a:xfrm>
            <a:off x="3066041" y="3505200"/>
            <a:ext cx="6510337" cy="3048000"/>
          </a:xfrm>
          <a:prstGeom prst="rect">
            <a:avLst/>
          </a:prstGeom>
          <a:solidFill>
            <a:schemeClr val="bg1">
              <a:lumMod val="95000"/>
            </a:schemeClr>
          </a:solidFill>
          <a:ln w="19050">
            <a:solidFill>
              <a:schemeClr val="tx1"/>
            </a:solidFill>
            <a:miter lim="800000"/>
            <a:headEnd/>
            <a:tailEnd/>
          </a:ln>
          <a:effectLst/>
        </p:spPr>
        <p:txBody>
          <a:bodyPr wrap="none" anchor="b" anchorCtr="0"/>
          <a:lstStyle/>
          <a:p>
            <a:pPr eaLnBrk="1" hangingPunct="1">
              <a:lnSpc>
                <a:spcPct val="100000"/>
              </a:lnSpc>
              <a:defRPr/>
            </a:pPr>
            <a:r>
              <a:rPr lang="en-US" i="1" dirty="0">
                <a:solidFill>
                  <a:schemeClr val="tx1">
                    <a:lumMod val="50000"/>
                    <a:lumOff val="50000"/>
                  </a:schemeClr>
                </a:solidFill>
                <a:latin typeface="Calibri" pitchFamily="34" charset="0"/>
              </a:rPr>
              <a:t>Execution</a:t>
            </a:r>
          </a:p>
        </p:txBody>
      </p:sp>
      <p:sp>
        <p:nvSpPr>
          <p:cNvPr id="11268" name="Rectangle 4"/>
          <p:cNvSpPr>
            <a:spLocks noChangeArrowheads="1"/>
          </p:cNvSpPr>
          <p:nvPr/>
        </p:nvSpPr>
        <p:spPr bwMode="auto">
          <a:xfrm>
            <a:off x="3581400" y="3900160"/>
            <a:ext cx="5706052" cy="762000"/>
          </a:xfrm>
          <a:prstGeom prst="rect">
            <a:avLst/>
          </a:prstGeom>
          <a:solidFill>
            <a:schemeClr val="bg1">
              <a:lumMod val="75000"/>
            </a:schemeClr>
          </a:solidFill>
          <a:ln w="9525">
            <a:solidFill>
              <a:schemeClr val="tx1"/>
            </a:solidFill>
            <a:miter lim="800000"/>
            <a:headEnd/>
            <a:tailEnd/>
          </a:ln>
        </p:spPr>
        <p:txBody>
          <a:bodyPr wrap="none" anchor="ctr"/>
          <a:lstStyle/>
          <a:p>
            <a:pPr algn="r" eaLnBrk="1" hangingPunct="1">
              <a:lnSpc>
                <a:spcPct val="100000"/>
              </a:lnSpc>
            </a:pPr>
            <a:r>
              <a:rPr lang="en-US" sz="1400" dirty="0">
                <a:latin typeface="Calibri" pitchFamily="34" charset="0"/>
              </a:rPr>
              <a:t>Functional</a:t>
            </a:r>
          </a:p>
          <a:p>
            <a:pPr algn="r" eaLnBrk="1" hangingPunct="1">
              <a:lnSpc>
                <a:spcPct val="100000"/>
              </a:lnSpc>
            </a:pPr>
            <a:r>
              <a:rPr lang="en-US" sz="1400" dirty="0">
                <a:latin typeface="Calibri" pitchFamily="34" charset="0"/>
              </a:rPr>
              <a:t>Units</a:t>
            </a:r>
          </a:p>
        </p:txBody>
      </p:sp>
      <p:sp>
        <p:nvSpPr>
          <p:cNvPr id="421893" name="Rectangle 5"/>
          <p:cNvSpPr>
            <a:spLocks noChangeArrowheads="1"/>
          </p:cNvSpPr>
          <p:nvPr/>
        </p:nvSpPr>
        <p:spPr bwMode="auto">
          <a:xfrm>
            <a:off x="3066041" y="1219200"/>
            <a:ext cx="6510337" cy="1905000"/>
          </a:xfrm>
          <a:prstGeom prst="rect">
            <a:avLst/>
          </a:prstGeom>
          <a:solidFill>
            <a:schemeClr val="bg1">
              <a:lumMod val="95000"/>
            </a:schemeClr>
          </a:solidFill>
          <a:ln w="19050">
            <a:solidFill>
              <a:schemeClr val="tx1"/>
            </a:solidFill>
            <a:miter lim="800000"/>
            <a:headEnd/>
            <a:tailEnd/>
          </a:ln>
          <a:effectLst/>
        </p:spPr>
        <p:txBody>
          <a:bodyPr wrap="none" anchor="t" anchorCtr="0"/>
          <a:lstStyle/>
          <a:p>
            <a:pPr eaLnBrk="1" hangingPunct="1">
              <a:lnSpc>
                <a:spcPct val="100000"/>
              </a:lnSpc>
              <a:defRPr/>
            </a:pPr>
            <a:r>
              <a:rPr lang="en-US" i="1" dirty="0">
                <a:solidFill>
                  <a:schemeClr val="tx1">
                    <a:lumMod val="50000"/>
                    <a:lumOff val="50000"/>
                  </a:schemeClr>
                </a:solidFill>
                <a:latin typeface="Calibri" pitchFamily="34" charset="0"/>
              </a:rPr>
              <a:t>Instruction Control</a:t>
            </a:r>
          </a:p>
        </p:txBody>
      </p:sp>
      <p:sp>
        <p:nvSpPr>
          <p:cNvPr id="11270" name="Rectangle 6"/>
          <p:cNvSpPr>
            <a:spLocks noChangeArrowheads="1"/>
          </p:cNvSpPr>
          <p:nvPr/>
        </p:nvSpPr>
        <p:spPr bwMode="auto">
          <a:xfrm>
            <a:off x="374072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Branch</a:t>
            </a:r>
          </a:p>
        </p:txBody>
      </p:sp>
      <p:sp>
        <p:nvSpPr>
          <p:cNvPr id="11271" name="Rectangle 7"/>
          <p:cNvSpPr>
            <a:spLocks noChangeArrowheads="1"/>
          </p:cNvSpPr>
          <p:nvPr/>
        </p:nvSpPr>
        <p:spPr bwMode="auto">
          <a:xfrm>
            <a:off x="528377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2" name="Rectangle 8"/>
          <p:cNvSpPr>
            <a:spLocks noChangeArrowheads="1"/>
          </p:cNvSpPr>
          <p:nvPr/>
        </p:nvSpPr>
        <p:spPr bwMode="auto">
          <a:xfrm>
            <a:off x="6056891" y="4038600"/>
            <a:ext cx="674687"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3" name="Rectangle 9"/>
          <p:cNvSpPr>
            <a:spLocks noChangeArrowheads="1"/>
          </p:cNvSpPr>
          <p:nvPr/>
        </p:nvSpPr>
        <p:spPr bwMode="auto">
          <a:xfrm>
            <a:off x="682682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Load</a:t>
            </a:r>
          </a:p>
        </p:txBody>
      </p:sp>
      <p:sp>
        <p:nvSpPr>
          <p:cNvPr id="11274" name="Rectangle 10"/>
          <p:cNvSpPr>
            <a:spLocks noChangeArrowheads="1"/>
          </p:cNvSpPr>
          <p:nvPr/>
        </p:nvSpPr>
        <p:spPr bwMode="auto">
          <a:xfrm>
            <a:off x="7598353"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r>
              <a:rPr lang="en-US" sz="1400" dirty="0">
                <a:solidFill>
                  <a:schemeClr val="bg1"/>
                </a:solidFill>
                <a:latin typeface="Calibri" pitchFamily="34" charset="0"/>
              </a:rPr>
              <a:t>Store</a:t>
            </a:r>
          </a:p>
        </p:txBody>
      </p:sp>
      <p:sp>
        <p:nvSpPr>
          <p:cNvPr id="11275" name="Rectangle 11"/>
          <p:cNvSpPr>
            <a:spLocks noChangeArrowheads="1"/>
          </p:cNvSpPr>
          <p:nvPr/>
        </p:nvSpPr>
        <p:spPr bwMode="auto">
          <a:xfrm>
            <a:off x="7984116" y="1676400"/>
            <a:ext cx="1303337" cy="11430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Cache</a:t>
            </a:r>
          </a:p>
        </p:txBody>
      </p:sp>
      <p:sp>
        <p:nvSpPr>
          <p:cNvPr id="11276" name="Rectangle 12"/>
          <p:cNvSpPr>
            <a:spLocks noChangeArrowheads="1"/>
          </p:cNvSpPr>
          <p:nvPr/>
        </p:nvSpPr>
        <p:spPr bwMode="auto">
          <a:xfrm>
            <a:off x="6826827" y="5562600"/>
            <a:ext cx="1447800" cy="6096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Data</a:t>
            </a:r>
          </a:p>
          <a:p>
            <a:pPr algn="ctr" eaLnBrk="1" hangingPunct="1">
              <a:lnSpc>
                <a:spcPct val="100000"/>
              </a:lnSpc>
            </a:pPr>
            <a:r>
              <a:rPr lang="en-US" sz="1400" dirty="0">
                <a:solidFill>
                  <a:schemeClr val="bg1"/>
                </a:solidFill>
                <a:latin typeface="Calibri" pitchFamily="34" charset="0"/>
              </a:rPr>
              <a:t>Cache</a:t>
            </a:r>
          </a:p>
        </p:txBody>
      </p:sp>
      <p:sp>
        <p:nvSpPr>
          <p:cNvPr id="11277" name="Rectangle 13"/>
          <p:cNvSpPr>
            <a:spLocks noChangeArrowheads="1"/>
          </p:cNvSpPr>
          <p:nvPr/>
        </p:nvSpPr>
        <p:spPr bwMode="auto">
          <a:xfrm>
            <a:off x="5766377" y="1676400"/>
            <a:ext cx="1157288" cy="5334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Fetch</a:t>
            </a:r>
          </a:p>
          <a:p>
            <a:pPr algn="ctr" eaLnBrk="1" hangingPunct="1">
              <a:lnSpc>
                <a:spcPct val="100000"/>
              </a:lnSpc>
            </a:pPr>
            <a:r>
              <a:rPr lang="en-US" sz="1400" dirty="0">
                <a:solidFill>
                  <a:schemeClr val="bg1"/>
                </a:solidFill>
                <a:latin typeface="Calibri" pitchFamily="34" charset="0"/>
              </a:rPr>
              <a:t>Control</a:t>
            </a:r>
          </a:p>
        </p:txBody>
      </p:sp>
      <p:sp>
        <p:nvSpPr>
          <p:cNvPr id="11278" name="Rectangle 14"/>
          <p:cNvSpPr>
            <a:spLocks noChangeArrowheads="1"/>
          </p:cNvSpPr>
          <p:nvPr/>
        </p:nvSpPr>
        <p:spPr bwMode="auto">
          <a:xfrm>
            <a:off x="5766377" y="2286000"/>
            <a:ext cx="1157288" cy="5334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Decode</a:t>
            </a:r>
          </a:p>
        </p:txBody>
      </p:sp>
      <p:sp>
        <p:nvSpPr>
          <p:cNvPr id="11279" name="Line 15"/>
          <p:cNvSpPr>
            <a:spLocks noChangeShapeType="1"/>
          </p:cNvSpPr>
          <p:nvPr/>
        </p:nvSpPr>
        <p:spPr bwMode="auto">
          <a:xfrm>
            <a:off x="6923665" y="1948130"/>
            <a:ext cx="106045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0" name="Line 16"/>
          <p:cNvSpPr>
            <a:spLocks noChangeShapeType="1"/>
          </p:cNvSpPr>
          <p:nvPr/>
        </p:nvSpPr>
        <p:spPr bwMode="auto">
          <a:xfrm flipH="1">
            <a:off x="6923665" y="2562880"/>
            <a:ext cx="106045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1" name="Line 17"/>
          <p:cNvSpPr>
            <a:spLocks noChangeShapeType="1"/>
          </p:cNvSpPr>
          <p:nvPr/>
        </p:nvSpPr>
        <p:spPr bwMode="auto">
          <a:xfrm>
            <a:off x="6344227" y="2819400"/>
            <a:ext cx="0" cy="990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2" name="Freeform 18"/>
          <p:cNvSpPr>
            <a:spLocks/>
          </p:cNvSpPr>
          <p:nvPr/>
        </p:nvSpPr>
        <p:spPr bwMode="auto">
          <a:xfrm flipH="1">
            <a:off x="3837565" y="1752600"/>
            <a:ext cx="1928812" cy="22860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p:spPr>
        <p:txBody>
          <a:bodyPr/>
          <a:lstStyle/>
          <a:p>
            <a:endParaRPr lang="en-US" dirty="0">
              <a:latin typeface="Calibri" pitchFamily="34" charset="0"/>
            </a:endParaRPr>
          </a:p>
        </p:txBody>
      </p:sp>
      <p:sp>
        <p:nvSpPr>
          <p:cNvPr id="11283" name="Line 19"/>
          <p:cNvSpPr>
            <a:spLocks noChangeShapeType="1"/>
          </p:cNvSpPr>
          <p:nvPr/>
        </p:nvSpPr>
        <p:spPr bwMode="auto">
          <a:xfrm rot="5400000">
            <a:off x="6487102"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4" name="Line 20"/>
          <p:cNvSpPr>
            <a:spLocks noChangeShapeType="1"/>
          </p:cNvSpPr>
          <p:nvPr/>
        </p:nvSpPr>
        <p:spPr bwMode="auto">
          <a:xfrm rot="16200000" flipV="1">
            <a:off x="6777615"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5" name="Line 21"/>
          <p:cNvSpPr>
            <a:spLocks noChangeShapeType="1"/>
          </p:cNvSpPr>
          <p:nvPr/>
        </p:nvSpPr>
        <p:spPr bwMode="auto">
          <a:xfrm rot="5400000">
            <a:off x="7258627"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6" name="Line 22"/>
          <p:cNvSpPr>
            <a:spLocks noChangeShapeType="1"/>
          </p:cNvSpPr>
          <p:nvPr/>
        </p:nvSpPr>
        <p:spPr bwMode="auto">
          <a:xfrm rot="5400000">
            <a:off x="7547552"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7" name="Text Box 23"/>
          <p:cNvSpPr txBox="1">
            <a:spLocks noChangeArrowheads="1"/>
          </p:cNvSpPr>
          <p:nvPr/>
        </p:nvSpPr>
        <p:spPr bwMode="auto">
          <a:xfrm>
            <a:off x="7038320" y="1673424"/>
            <a:ext cx="782202"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Address</a:t>
            </a:r>
          </a:p>
        </p:txBody>
      </p:sp>
      <p:sp>
        <p:nvSpPr>
          <p:cNvPr id="11288" name="Text Box 24"/>
          <p:cNvSpPr txBox="1">
            <a:spLocks noChangeArrowheads="1"/>
          </p:cNvSpPr>
          <p:nvPr/>
        </p:nvSpPr>
        <p:spPr bwMode="auto">
          <a:xfrm>
            <a:off x="6934200" y="2286001"/>
            <a:ext cx="1069140"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Instructions</a:t>
            </a:r>
          </a:p>
        </p:txBody>
      </p:sp>
      <p:sp>
        <p:nvSpPr>
          <p:cNvPr id="11289" name="Text Box 25"/>
          <p:cNvSpPr txBox="1">
            <a:spLocks noChangeArrowheads="1"/>
          </p:cNvSpPr>
          <p:nvPr/>
        </p:nvSpPr>
        <p:spPr bwMode="auto">
          <a:xfrm>
            <a:off x="6324601" y="2816424"/>
            <a:ext cx="1010981"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Operations</a:t>
            </a:r>
          </a:p>
        </p:txBody>
      </p:sp>
      <p:sp>
        <p:nvSpPr>
          <p:cNvPr id="11290" name="Text Box 26"/>
          <p:cNvSpPr txBox="1">
            <a:spLocks noChangeArrowheads="1"/>
          </p:cNvSpPr>
          <p:nvPr/>
        </p:nvSpPr>
        <p:spPr bwMode="auto">
          <a:xfrm>
            <a:off x="3810001" y="3166081"/>
            <a:ext cx="1291957" cy="307777"/>
          </a:xfrm>
          <a:prstGeom prst="rect">
            <a:avLst/>
          </a:prstGeom>
          <a:noFill/>
          <a:ln w="9525">
            <a:noFill/>
            <a:miter lim="800000"/>
            <a:headEnd/>
            <a:tailEnd/>
          </a:ln>
        </p:spPr>
        <p:txBody>
          <a:bodyPr wrap="none">
            <a:spAutoFit/>
          </a:bodyPr>
          <a:lstStyle/>
          <a:p>
            <a:pPr eaLnBrk="1" hangingPunct="1">
              <a:lnSpc>
                <a:spcPct val="100000"/>
              </a:lnSpc>
            </a:pPr>
            <a:r>
              <a:rPr lang="en-US" sz="1400" dirty="0">
                <a:latin typeface="Calibri" pitchFamily="34" charset="0"/>
              </a:rPr>
              <a:t>Prediction OK?</a:t>
            </a:r>
          </a:p>
        </p:txBody>
      </p:sp>
      <p:sp>
        <p:nvSpPr>
          <p:cNvPr id="11291" name="Text Box 27"/>
          <p:cNvSpPr txBox="1">
            <a:spLocks noChangeArrowheads="1"/>
          </p:cNvSpPr>
          <p:nvPr/>
        </p:nvSpPr>
        <p:spPr bwMode="auto">
          <a:xfrm>
            <a:off x="8039677" y="5240180"/>
            <a:ext cx="434734"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a:latin typeface="Calibri" pitchFamily="34" charset="0"/>
              </a:rPr>
              <a:t>Data</a:t>
            </a:r>
          </a:p>
        </p:txBody>
      </p:sp>
      <p:sp>
        <p:nvSpPr>
          <p:cNvPr id="11292" name="Text Box 28"/>
          <p:cNvSpPr txBox="1">
            <a:spLocks noChangeArrowheads="1"/>
          </p:cNvSpPr>
          <p:nvPr/>
        </p:nvSpPr>
        <p:spPr bwMode="auto">
          <a:xfrm>
            <a:off x="7259940" y="5257801"/>
            <a:ext cx="434734"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a:latin typeface="Calibri" pitchFamily="34" charset="0"/>
              </a:rPr>
              <a:t>Data</a:t>
            </a:r>
          </a:p>
        </p:txBody>
      </p:sp>
      <p:sp>
        <p:nvSpPr>
          <p:cNvPr id="11293" name="Text Box 29"/>
          <p:cNvSpPr txBox="1">
            <a:spLocks noChangeArrowheads="1"/>
          </p:cNvSpPr>
          <p:nvPr/>
        </p:nvSpPr>
        <p:spPr bwMode="auto">
          <a:xfrm>
            <a:off x="6608584" y="5011580"/>
            <a:ext cx="478016"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4" name="Text Box 30"/>
          <p:cNvSpPr txBox="1">
            <a:spLocks noChangeArrowheads="1"/>
          </p:cNvSpPr>
          <p:nvPr/>
        </p:nvSpPr>
        <p:spPr bwMode="auto">
          <a:xfrm>
            <a:off x="7377440" y="5011580"/>
            <a:ext cx="478016"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5" name="Line 31"/>
          <p:cNvSpPr>
            <a:spLocks noChangeShapeType="1"/>
          </p:cNvSpPr>
          <p:nvPr/>
        </p:nvSpPr>
        <p:spPr bwMode="auto">
          <a:xfrm>
            <a:off x="4067175"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6" name="Line 32"/>
          <p:cNvSpPr>
            <a:spLocks noChangeShapeType="1"/>
          </p:cNvSpPr>
          <p:nvPr/>
        </p:nvSpPr>
        <p:spPr bwMode="auto">
          <a:xfrm>
            <a:off x="5611812"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7" name="Line 33"/>
          <p:cNvSpPr>
            <a:spLocks noChangeShapeType="1"/>
          </p:cNvSpPr>
          <p:nvPr/>
        </p:nvSpPr>
        <p:spPr bwMode="auto">
          <a:xfrm>
            <a:off x="638175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8" name="Line 34"/>
          <p:cNvSpPr>
            <a:spLocks noChangeShapeType="1"/>
          </p:cNvSpPr>
          <p:nvPr/>
        </p:nvSpPr>
        <p:spPr bwMode="auto">
          <a:xfrm>
            <a:off x="7154862"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9" name="Line 35"/>
          <p:cNvSpPr>
            <a:spLocks noChangeShapeType="1"/>
          </p:cNvSpPr>
          <p:nvPr/>
        </p:nvSpPr>
        <p:spPr bwMode="auto">
          <a:xfrm>
            <a:off x="792480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00" name="Line 36"/>
          <p:cNvSpPr>
            <a:spLocks noChangeShapeType="1"/>
          </p:cNvSpPr>
          <p:nvPr/>
        </p:nvSpPr>
        <p:spPr bwMode="auto">
          <a:xfrm>
            <a:off x="4067176" y="3810000"/>
            <a:ext cx="3857625" cy="0"/>
          </a:xfrm>
          <a:prstGeom prst="line">
            <a:avLst/>
          </a:prstGeom>
          <a:noFill/>
          <a:ln w="28575">
            <a:solidFill>
              <a:schemeClr val="tx1"/>
            </a:solidFill>
            <a:round/>
            <a:headEnd/>
            <a:tailEnd/>
          </a:ln>
        </p:spPr>
        <p:txBody>
          <a:bodyPr/>
          <a:lstStyle/>
          <a:p>
            <a:endParaRPr lang="en-US" dirty="0">
              <a:latin typeface="Calibri" pitchFamily="34" charset="0"/>
            </a:endParaRPr>
          </a:p>
        </p:txBody>
      </p:sp>
      <p:sp>
        <p:nvSpPr>
          <p:cNvPr id="11301" name="Rectangle 37"/>
          <p:cNvSpPr>
            <a:spLocks noChangeArrowheads="1"/>
          </p:cNvSpPr>
          <p:nvPr/>
        </p:nvSpPr>
        <p:spPr bwMode="auto">
          <a:xfrm>
            <a:off x="4513840" y="4038600"/>
            <a:ext cx="673100"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302" name="Line 38"/>
          <p:cNvSpPr>
            <a:spLocks noChangeShapeType="1"/>
          </p:cNvSpPr>
          <p:nvPr/>
        </p:nvSpPr>
        <p:spPr bwMode="auto">
          <a:xfrm>
            <a:off x="483870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03" name="Line 39"/>
          <p:cNvSpPr>
            <a:spLocks noChangeShapeType="1"/>
          </p:cNvSpPr>
          <p:nvPr/>
        </p:nvSpPr>
        <p:spPr bwMode="auto">
          <a:xfrm>
            <a:off x="3259715" y="4876800"/>
            <a:ext cx="5214696" cy="0"/>
          </a:xfrm>
          <a:prstGeom prst="line">
            <a:avLst/>
          </a:prstGeom>
          <a:noFill/>
          <a:ln w="28575">
            <a:solidFill>
              <a:schemeClr val="tx1"/>
            </a:solidFill>
            <a:round/>
            <a:headEnd/>
            <a:tailEnd/>
          </a:ln>
        </p:spPr>
        <p:txBody>
          <a:bodyPr/>
          <a:lstStyle/>
          <a:p>
            <a:endParaRPr lang="en-US" dirty="0">
              <a:latin typeface="Calibri" pitchFamily="34" charset="0"/>
            </a:endParaRPr>
          </a:p>
        </p:txBody>
      </p:sp>
      <p:grpSp>
        <p:nvGrpSpPr>
          <p:cNvPr id="2" name="Group 40"/>
          <p:cNvGrpSpPr>
            <a:grpSpLocks/>
          </p:cNvGrpSpPr>
          <p:nvPr/>
        </p:nvGrpSpPr>
        <p:grpSpPr bwMode="auto">
          <a:xfrm>
            <a:off x="4031241" y="4495800"/>
            <a:ext cx="3857625" cy="381000"/>
            <a:chOff x="768" y="2016"/>
            <a:chExt cx="1920" cy="144"/>
          </a:xfrm>
        </p:grpSpPr>
        <p:sp>
          <p:nvSpPr>
            <p:cNvPr id="11313" name="Line 41"/>
            <p:cNvSpPr>
              <a:spLocks noChangeShapeType="1"/>
            </p:cNvSpPr>
            <p:nvPr/>
          </p:nvSpPr>
          <p:spPr bwMode="auto">
            <a:xfrm>
              <a:off x="76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4" name="Line 42"/>
            <p:cNvSpPr>
              <a:spLocks noChangeShapeType="1"/>
            </p:cNvSpPr>
            <p:nvPr/>
          </p:nvSpPr>
          <p:spPr bwMode="auto">
            <a:xfrm>
              <a:off x="1536"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5" name="Line 43"/>
            <p:cNvSpPr>
              <a:spLocks noChangeShapeType="1"/>
            </p:cNvSpPr>
            <p:nvPr/>
          </p:nvSpPr>
          <p:spPr bwMode="auto">
            <a:xfrm>
              <a:off x="1920"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6" name="Line 44"/>
            <p:cNvSpPr>
              <a:spLocks noChangeShapeType="1"/>
            </p:cNvSpPr>
            <p:nvPr/>
          </p:nvSpPr>
          <p:spPr bwMode="auto">
            <a:xfrm>
              <a:off x="2304"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7" name="Line 45"/>
            <p:cNvSpPr>
              <a:spLocks noChangeShapeType="1"/>
            </p:cNvSpPr>
            <p:nvPr/>
          </p:nvSpPr>
          <p:spPr bwMode="auto">
            <a:xfrm>
              <a:off x="268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8" name="Line 46"/>
            <p:cNvSpPr>
              <a:spLocks noChangeShapeType="1"/>
            </p:cNvSpPr>
            <p:nvPr/>
          </p:nvSpPr>
          <p:spPr bwMode="auto">
            <a:xfrm>
              <a:off x="1152"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grpSp>
      <p:sp>
        <p:nvSpPr>
          <p:cNvPr id="11305" name="Rectangle 47"/>
          <p:cNvSpPr>
            <a:spLocks noChangeArrowheads="1"/>
          </p:cNvSpPr>
          <p:nvPr/>
        </p:nvSpPr>
        <p:spPr bwMode="auto">
          <a:xfrm>
            <a:off x="4320165" y="4829176"/>
            <a:ext cx="1514902" cy="307777"/>
          </a:xfrm>
          <a:prstGeom prst="rect">
            <a:avLst/>
          </a:prstGeom>
          <a:noFill/>
          <a:ln w="9525">
            <a:noFill/>
            <a:miter lim="800000"/>
            <a:headEnd/>
            <a:tailEnd/>
          </a:ln>
        </p:spPr>
        <p:txBody>
          <a:bodyPr wrap="none">
            <a:spAutoFit/>
          </a:bodyPr>
          <a:lstStyle/>
          <a:p>
            <a:pPr eaLnBrk="1" hangingPunct="1">
              <a:lnSpc>
                <a:spcPct val="100000"/>
              </a:lnSpc>
            </a:pPr>
            <a:r>
              <a:rPr lang="en-US" sz="1400" dirty="0">
                <a:latin typeface="Calibri" pitchFamily="34" charset="0"/>
              </a:rPr>
              <a:t>Operation Results</a:t>
            </a:r>
          </a:p>
        </p:txBody>
      </p:sp>
      <p:sp>
        <p:nvSpPr>
          <p:cNvPr id="11306" name="Rectangle 48"/>
          <p:cNvSpPr>
            <a:spLocks noChangeArrowheads="1"/>
          </p:cNvSpPr>
          <p:nvPr/>
        </p:nvSpPr>
        <p:spPr bwMode="auto">
          <a:xfrm>
            <a:off x="4320166" y="1828800"/>
            <a:ext cx="1157287" cy="990600"/>
          </a:xfrm>
          <a:prstGeom prst="rect">
            <a:avLst/>
          </a:prstGeom>
          <a:solidFill>
            <a:srgbClr val="8C4040"/>
          </a:solidFill>
          <a:ln w="9525">
            <a:solidFill>
              <a:schemeClr val="tx1"/>
            </a:solidFill>
            <a:miter lim="800000"/>
            <a:headEnd/>
            <a:tailEnd/>
          </a:ln>
        </p:spPr>
        <p:txBody>
          <a:bodyPr wrap="none"/>
          <a:lstStyle/>
          <a:p>
            <a:pPr algn="ctr" eaLnBrk="1" hangingPunct="1">
              <a:lnSpc>
                <a:spcPct val="100000"/>
              </a:lnSpc>
            </a:pPr>
            <a:r>
              <a:rPr lang="en-US" sz="1400" dirty="0">
                <a:solidFill>
                  <a:schemeClr val="bg1"/>
                </a:solidFill>
                <a:latin typeface="Calibri" pitchFamily="34" charset="0"/>
              </a:rPr>
              <a:t>Retirement</a:t>
            </a:r>
          </a:p>
          <a:p>
            <a:pPr algn="ctr" eaLnBrk="1" hangingPunct="1">
              <a:lnSpc>
                <a:spcPct val="100000"/>
              </a:lnSpc>
            </a:pPr>
            <a:r>
              <a:rPr lang="en-US" sz="1400" dirty="0">
                <a:solidFill>
                  <a:schemeClr val="bg1"/>
                </a:solidFill>
                <a:latin typeface="Calibri" pitchFamily="34" charset="0"/>
              </a:rPr>
              <a:t>Unit</a:t>
            </a:r>
          </a:p>
        </p:txBody>
      </p:sp>
      <p:sp>
        <p:nvSpPr>
          <p:cNvPr id="11307" name="Rectangle 49"/>
          <p:cNvSpPr>
            <a:spLocks noChangeArrowheads="1"/>
          </p:cNvSpPr>
          <p:nvPr/>
        </p:nvSpPr>
        <p:spPr bwMode="auto">
          <a:xfrm>
            <a:off x="4513841" y="2286000"/>
            <a:ext cx="769937" cy="457200"/>
          </a:xfrm>
          <a:prstGeom prst="rect">
            <a:avLst/>
          </a:prstGeom>
          <a:solidFill>
            <a:schemeClr val="bg1">
              <a:lumMod val="50000"/>
            </a:schemeClr>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Register</a:t>
            </a:r>
          </a:p>
          <a:p>
            <a:pPr algn="ctr" eaLnBrk="1" hangingPunct="1">
              <a:lnSpc>
                <a:spcPct val="100000"/>
              </a:lnSpc>
            </a:pPr>
            <a:r>
              <a:rPr lang="en-US" sz="1400" dirty="0">
                <a:solidFill>
                  <a:schemeClr val="bg1"/>
                </a:solidFill>
                <a:latin typeface="Calibri" pitchFamily="34" charset="0"/>
              </a:rPr>
              <a:t>File</a:t>
            </a:r>
          </a:p>
        </p:txBody>
      </p:sp>
      <p:sp>
        <p:nvSpPr>
          <p:cNvPr id="11308" name="Line 50"/>
          <p:cNvSpPr>
            <a:spLocks noChangeShapeType="1"/>
          </p:cNvSpPr>
          <p:nvPr/>
        </p:nvSpPr>
        <p:spPr bwMode="auto">
          <a:xfrm>
            <a:off x="3837565" y="2209800"/>
            <a:ext cx="482600" cy="0"/>
          </a:xfrm>
          <a:prstGeom prst="line">
            <a:avLst/>
          </a:prstGeom>
          <a:noFill/>
          <a:ln w="28575">
            <a:solidFill>
              <a:schemeClr val="tx1"/>
            </a:solidFill>
            <a:prstDash val="sysDot"/>
            <a:round/>
            <a:headEnd/>
            <a:tailEnd type="triangle" w="med" len="med"/>
          </a:ln>
        </p:spPr>
        <p:txBody>
          <a:bodyPr/>
          <a:lstStyle/>
          <a:p>
            <a:endParaRPr lang="en-US" dirty="0">
              <a:latin typeface="Calibri" pitchFamily="34" charset="0"/>
            </a:endParaRPr>
          </a:p>
        </p:txBody>
      </p:sp>
      <p:sp>
        <p:nvSpPr>
          <p:cNvPr id="11309" name="Freeform 51"/>
          <p:cNvSpPr>
            <a:spLocks/>
          </p:cNvSpPr>
          <p:nvPr/>
        </p:nvSpPr>
        <p:spPr bwMode="auto">
          <a:xfrm flipH="1">
            <a:off x="3428999" y="2667000"/>
            <a:ext cx="891166" cy="22098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p:spPr>
        <p:txBody>
          <a:bodyPr/>
          <a:lstStyle/>
          <a:p>
            <a:endParaRPr lang="en-US" dirty="0">
              <a:latin typeface="Calibri" pitchFamily="34" charset="0"/>
            </a:endParaRPr>
          </a:p>
        </p:txBody>
      </p:sp>
      <p:sp>
        <p:nvSpPr>
          <p:cNvPr id="11310" name="Text Box 52"/>
          <p:cNvSpPr txBox="1">
            <a:spLocks noChangeArrowheads="1"/>
          </p:cNvSpPr>
          <p:nvPr/>
        </p:nvSpPr>
        <p:spPr bwMode="auto">
          <a:xfrm>
            <a:off x="1981201" y="3159101"/>
            <a:ext cx="1445203" cy="307777"/>
          </a:xfrm>
          <a:prstGeom prst="rect">
            <a:avLst/>
          </a:prstGeom>
          <a:noFill/>
          <a:ln w="9525">
            <a:noFill/>
            <a:miter lim="800000"/>
            <a:headEnd/>
            <a:tailEnd/>
          </a:ln>
        </p:spPr>
        <p:txBody>
          <a:bodyPr wrap="none">
            <a:spAutoFit/>
          </a:bodyPr>
          <a:lstStyle/>
          <a:p>
            <a:pPr algn="r" eaLnBrk="1" hangingPunct="1">
              <a:lnSpc>
                <a:spcPct val="100000"/>
              </a:lnSpc>
            </a:pPr>
            <a:r>
              <a:rPr lang="en-US" sz="1400" dirty="0">
                <a:latin typeface="Calibri" pitchFamily="34" charset="0"/>
              </a:rPr>
              <a:t>Register Updates</a:t>
            </a:r>
          </a:p>
        </p:txBody>
      </p:sp>
      <p:sp>
        <p:nvSpPr>
          <p:cNvPr id="11311" name="Line 53"/>
          <p:cNvSpPr>
            <a:spLocks noChangeShapeType="1"/>
          </p:cNvSpPr>
          <p:nvPr/>
        </p:nvSpPr>
        <p:spPr bwMode="auto">
          <a:xfrm>
            <a:off x="5283777" y="2514600"/>
            <a:ext cx="4826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12" name="Freeform 54"/>
          <p:cNvSpPr>
            <a:spLocks/>
          </p:cNvSpPr>
          <p:nvPr/>
        </p:nvSpPr>
        <p:spPr bwMode="auto">
          <a:xfrm>
            <a:off x="5380615" y="2819400"/>
            <a:ext cx="963612" cy="228600"/>
          </a:xfrm>
          <a:custGeom>
            <a:avLst/>
            <a:gdLst>
              <a:gd name="T0" fmla="*/ 480 w 480"/>
              <a:gd name="T1" fmla="*/ 144 h 144"/>
              <a:gd name="T2" fmla="*/ 0 w 480"/>
              <a:gd name="T3" fmla="*/ 144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p:spPr>
        <p:txBody>
          <a:bodyPr/>
          <a:lstStyle/>
          <a:p>
            <a:endParaRPr lang="en-US" dirty="0">
              <a:latin typeface="Calibri" pitchFamily="34" charset="0"/>
            </a:endParaRPr>
          </a:p>
        </p:txBody>
      </p:sp>
      <mc:AlternateContent xmlns:mc="http://schemas.openxmlformats.org/markup-compatibility/2006" xmlns:a14="http://schemas.microsoft.com/office/drawing/2010/main">
        <mc:Choice Requires="a14">
          <p:sp>
            <p:nvSpPr>
              <p:cNvPr id="5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5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64623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normAutofit/>
          </a:bodyPr>
          <a:lstStyle/>
          <a:p>
            <a:pPr eaLnBrk="1" hangingPunct="1">
              <a:defRPr/>
            </a:pPr>
            <a:r>
              <a:rPr lang="en-US"/>
              <a:t>Branch Outcomes</a:t>
            </a:r>
          </a:p>
        </p:txBody>
      </p:sp>
      <p:sp>
        <p:nvSpPr>
          <p:cNvPr id="2" name="Slide Number Placeholder 1">
            <a:extLst>
              <a:ext uri="{FF2B5EF4-FFF2-40B4-BE49-F238E27FC236}">
                <a16:creationId xmlns:a16="http://schemas.microsoft.com/office/drawing/2014/main" id="{8FEDA983-49EA-47A7-B263-0F20646B43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9155" name="Rectangle 3"/>
          <p:cNvSpPr>
            <a:spLocks noGrp="1" noChangeArrowheads="1"/>
          </p:cNvSpPr>
          <p:nvPr>
            <p:ph type="body" idx="4294967295"/>
          </p:nvPr>
        </p:nvSpPr>
        <p:spPr>
          <a:xfrm>
            <a:off x="446417" y="1142999"/>
            <a:ext cx="10823368" cy="1828800"/>
          </a:xfrm>
        </p:spPr>
        <p:txBody>
          <a:bodyPr/>
          <a:lstStyle/>
          <a:p>
            <a:pPr marL="285750" lvl="1" indent="-171450"/>
            <a:r>
              <a:rPr lang="en-US" sz="2200" dirty="0"/>
              <a:t>When encounter conditional branch, cannot determine where to continue fetching</a:t>
            </a:r>
          </a:p>
          <a:p>
            <a:pPr marL="573088" lvl="2" indent="-173038"/>
            <a:r>
              <a:rPr lang="en-US" dirty="0"/>
              <a:t>Branch Taken: Transfer control to branch target</a:t>
            </a:r>
          </a:p>
          <a:p>
            <a:pPr marL="573088" lvl="2" indent="-173038"/>
            <a:r>
              <a:rPr lang="en-US" dirty="0"/>
              <a:t>Branch Not-Taken: Continue with next instruction in sequence</a:t>
            </a:r>
          </a:p>
          <a:p>
            <a:pPr marL="285750" lvl="1" indent="-171450"/>
            <a:endParaRPr lang="en-US" sz="2200" dirty="0"/>
          </a:p>
          <a:p>
            <a:pPr marL="285750" lvl="1" indent="-171450"/>
            <a:r>
              <a:rPr lang="en-US" sz="2200" dirty="0"/>
              <a:t>Cannot resolve until outcome determined by branch/integer unit</a:t>
            </a:r>
          </a:p>
        </p:txBody>
      </p:sp>
      <p:sp>
        <p:nvSpPr>
          <p:cNvPr id="49158" name="Text Box 6"/>
          <p:cNvSpPr txBox="1">
            <a:spLocks noChangeArrowheads="1"/>
          </p:cNvSpPr>
          <p:nvPr/>
        </p:nvSpPr>
        <p:spPr bwMode="auto">
          <a:xfrm>
            <a:off x="6477001" y="4800600"/>
            <a:ext cx="1428853" cy="369332"/>
          </a:xfrm>
          <a:prstGeom prst="rect">
            <a:avLst/>
          </a:prstGeom>
          <a:noFill/>
          <a:ln w="25400">
            <a:noFill/>
            <a:miter lim="800000"/>
            <a:headEnd/>
            <a:tailEnd/>
          </a:ln>
        </p:spPr>
        <p:txBody>
          <a:bodyPr wrap="none">
            <a:spAutoFit/>
          </a:bodyPr>
          <a:lstStyle/>
          <a:p>
            <a:pPr>
              <a:lnSpc>
                <a:spcPct val="100000"/>
              </a:lnSpc>
            </a:pPr>
            <a:r>
              <a:rPr lang="en-US" dirty="0">
                <a:solidFill>
                  <a:srgbClr val="990000"/>
                </a:solidFill>
                <a:latin typeface="Calibri" pitchFamily="34" charset="0"/>
              </a:rPr>
              <a:t>Branch Taken</a:t>
            </a:r>
          </a:p>
        </p:txBody>
      </p:sp>
      <p:sp>
        <p:nvSpPr>
          <p:cNvPr id="49159" name="Freeform 7"/>
          <p:cNvSpPr>
            <a:spLocks/>
          </p:cNvSpPr>
          <p:nvPr/>
        </p:nvSpPr>
        <p:spPr bwMode="auto">
          <a:xfrm>
            <a:off x="6187830" y="4209145"/>
            <a:ext cx="838200" cy="228600"/>
          </a:xfrm>
          <a:custGeom>
            <a:avLst/>
            <a:gdLst>
              <a:gd name="T0" fmla="*/ 0 w 248"/>
              <a:gd name="T1" fmla="*/ 0 h 144"/>
              <a:gd name="T2" fmla="*/ 240 w 248"/>
              <a:gd name="T3" fmla="*/ 48 h 144"/>
              <a:gd name="T4" fmla="*/ 48 w 248"/>
              <a:gd name="T5" fmla="*/ 144 h 144"/>
              <a:gd name="T6" fmla="*/ 0 60000 65536"/>
              <a:gd name="T7" fmla="*/ 0 60000 65536"/>
              <a:gd name="T8" fmla="*/ 0 60000 65536"/>
              <a:gd name="T9" fmla="*/ 0 w 248"/>
              <a:gd name="T10" fmla="*/ 0 h 144"/>
              <a:gd name="T11" fmla="*/ 248 w 248"/>
              <a:gd name="T12" fmla="*/ 144 h 144"/>
            </a:gdLst>
            <a:ahLst/>
            <a:cxnLst>
              <a:cxn ang="T6">
                <a:pos x="T0" y="T1"/>
              </a:cxn>
              <a:cxn ang="T7">
                <a:pos x="T2" y="T3"/>
              </a:cxn>
              <a:cxn ang="T8">
                <a:pos x="T4" y="T5"/>
              </a:cxn>
            </a:cxnLst>
            <a:rect l="T9" t="T10" r="T11" b="T12"/>
            <a:pathLst>
              <a:path w="248" h="144">
                <a:moveTo>
                  <a:pt x="0" y="0"/>
                </a:moveTo>
                <a:cubicBezTo>
                  <a:pt x="116" y="12"/>
                  <a:pt x="232" y="24"/>
                  <a:pt x="240" y="48"/>
                </a:cubicBezTo>
                <a:cubicBezTo>
                  <a:pt x="248" y="72"/>
                  <a:pt x="148" y="108"/>
                  <a:pt x="48" y="144"/>
                </a:cubicBezTo>
              </a:path>
            </a:pathLst>
          </a:custGeom>
          <a:noFill/>
          <a:ln w="38100">
            <a:solidFill>
              <a:srgbClr val="0000FF"/>
            </a:solidFill>
            <a:round/>
            <a:headEnd/>
            <a:tailEnd type="triangle" w="med" len="med"/>
          </a:ln>
        </p:spPr>
        <p:txBody>
          <a:bodyPr/>
          <a:lstStyle/>
          <a:p>
            <a:endParaRPr lang="en-US">
              <a:solidFill>
                <a:srgbClr val="0000FF"/>
              </a:solidFill>
            </a:endParaRPr>
          </a:p>
        </p:txBody>
      </p:sp>
      <p:sp>
        <p:nvSpPr>
          <p:cNvPr id="49160" name="Text Box 8"/>
          <p:cNvSpPr txBox="1">
            <a:spLocks noChangeArrowheads="1"/>
          </p:cNvSpPr>
          <p:nvPr/>
        </p:nvSpPr>
        <p:spPr bwMode="auto">
          <a:xfrm>
            <a:off x="7010401" y="4038600"/>
            <a:ext cx="1847237" cy="369332"/>
          </a:xfrm>
          <a:prstGeom prst="rect">
            <a:avLst/>
          </a:prstGeom>
          <a:noFill/>
          <a:ln w="25400">
            <a:noFill/>
            <a:miter lim="800000"/>
            <a:headEnd/>
            <a:tailEnd/>
          </a:ln>
        </p:spPr>
        <p:txBody>
          <a:bodyPr wrap="none">
            <a:spAutoFit/>
          </a:bodyPr>
          <a:lstStyle/>
          <a:p>
            <a:pPr>
              <a:lnSpc>
                <a:spcPct val="100000"/>
              </a:lnSpc>
            </a:pPr>
            <a:r>
              <a:rPr lang="en-US" dirty="0">
                <a:solidFill>
                  <a:srgbClr val="0000FF"/>
                </a:solidFill>
                <a:latin typeface="Calibri" pitchFamily="34" charset="0"/>
              </a:rPr>
              <a:t>Branch Not-Taken</a:t>
            </a:r>
          </a:p>
        </p:txBody>
      </p:sp>
      <p:sp>
        <p:nvSpPr>
          <p:cNvPr id="10" name="Rectangle 4"/>
          <p:cNvSpPr>
            <a:spLocks noChangeArrowheads="1"/>
          </p:cNvSpPr>
          <p:nvPr/>
        </p:nvSpPr>
        <p:spPr bwMode="auto">
          <a:xfrm>
            <a:off x="1752601" y="3457220"/>
            <a:ext cx="4615445" cy="2305760"/>
          </a:xfrm>
          <a:prstGeom prst="rect">
            <a:avLst/>
          </a:prstGeom>
          <a:solidFill>
            <a:schemeClr val="bg1">
              <a:lumMod val="95000"/>
            </a:schemeClr>
          </a:solidFill>
          <a:ln w="19050"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nl-NL" dirty="0">
                <a:latin typeface="Courier New" pitchFamily="49" charset="0"/>
              </a:rPr>
              <a:t>  404663:  </a:t>
            </a:r>
            <a:r>
              <a:rPr lang="nl-NL" dirty="0" err="1">
                <a:latin typeface="Courier New" pitchFamily="49" charset="0"/>
              </a:rPr>
              <a:t>mov</a:t>
            </a:r>
            <a:r>
              <a:rPr lang="nl-NL" dirty="0">
                <a:latin typeface="Courier New" pitchFamily="49" charset="0"/>
              </a:rPr>
              <a:t>    $0x0,%eax</a:t>
            </a:r>
          </a:p>
          <a:p>
            <a:pPr>
              <a:tabLst>
                <a:tab pos="685800" algn="l"/>
                <a:tab pos="1435100" algn="l"/>
                <a:tab pos="3606800" algn="l"/>
                <a:tab pos="4686300" algn="l"/>
              </a:tabLst>
            </a:pPr>
            <a:r>
              <a:rPr lang="nl-NL" dirty="0">
                <a:latin typeface="Courier New" pitchFamily="49" charset="0"/>
              </a:rPr>
              <a:t>  404668:  </a:t>
            </a:r>
            <a:r>
              <a:rPr lang="nl-NL" dirty="0" err="1">
                <a:latin typeface="Courier New" pitchFamily="49" charset="0"/>
              </a:rPr>
              <a:t>cmp</a:t>
            </a:r>
            <a:r>
              <a:rPr lang="nl-NL" dirty="0">
                <a:latin typeface="Courier New" pitchFamily="49" charset="0"/>
              </a:rPr>
              <a:t>    (%</a:t>
            </a:r>
            <a:r>
              <a:rPr lang="nl-NL" dirty="0" err="1">
                <a:latin typeface="Courier New" pitchFamily="49" charset="0"/>
              </a:rPr>
              <a:t>rdi</a:t>
            </a:r>
            <a:r>
              <a:rPr lang="nl-NL" dirty="0">
                <a:latin typeface="Courier New" pitchFamily="49" charset="0"/>
              </a:rPr>
              <a:t>),%</a:t>
            </a:r>
            <a:r>
              <a:rPr lang="nl-NL" dirty="0" err="1">
                <a:latin typeface="Courier New" pitchFamily="49" charset="0"/>
              </a:rPr>
              <a:t>rsi</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r>
              <a:rPr lang="nl-NL" i="1" dirty="0">
                <a:latin typeface="Courier New" pitchFamily="49" charset="0"/>
              </a:rPr>
              <a:t>40466b:  </a:t>
            </a:r>
            <a:r>
              <a:rPr lang="nl-NL" i="1" dirty="0" err="1">
                <a:latin typeface="Courier New" pitchFamily="49" charset="0"/>
              </a:rPr>
              <a:t>jge</a:t>
            </a:r>
            <a:r>
              <a:rPr lang="nl-NL" i="1" dirty="0">
                <a:latin typeface="Courier New" pitchFamily="49" charset="0"/>
              </a:rPr>
              <a:t>    404685</a:t>
            </a:r>
          </a:p>
          <a:p>
            <a:pPr>
              <a:tabLst>
                <a:tab pos="685800" algn="l"/>
                <a:tab pos="1435100" algn="l"/>
                <a:tab pos="3606800" algn="l"/>
                <a:tab pos="4686300" algn="l"/>
              </a:tabLst>
            </a:pPr>
            <a:r>
              <a:rPr lang="nl-NL" dirty="0">
                <a:latin typeface="Courier New" pitchFamily="49" charset="0"/>
              </a:rPr>
              <a:t>  40466d:  </a:t>
            </a:r>
            <a:r>
              <a:rPr lang="nl-NL" dirty="0" err="1">
                <a:latin typeface="Courier New" pitchFamily="49" charset="0"/>
              </a:rPr>
              <a:t>mov</a:t>
            </a:r>
            <a:r>
              <a:rPr lang="nl-NL" dirty="0">
                <a:latin typeface="Courier New" pitchFamily="49" charset="0"/>
              </a:rPr>
              <a:t>    0x8(%</a:t>
            </a:r>
            <a:r>
              <a:rPr lang="nl-NL" dirty="0" err="1">
                <a:latin typeface="Courier New" pitchFamily="49" charset="0"/>
              </a:rPr>
              <a:t>rdi</a:t>
            </a:r>
            <a:r>
              <a:rPr lang="nl-NL" dirty="0">
                <a:latin typeface="Courier New" pitchFamily="49" charset="0"/>
              </a:rPr>
              <a:t>),%</a:t>
            </a:r>
            <a:r>
              <a:rPr lang="nl-NL" dirty="0" err="1">
                <a:latin typeface="Courier New" pitchFamily="49" charset="0"/>
              </a:rPr>
              <a:t>rax</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p>
          <a:p>
            <a:pPr>
              <a:tabLst>
                <a:tab pos="685800" algn="l"/>
                <a:tab pos="1435100" algn="l"/>
                <a:tab pos="3606800" algn="l"/>
                <a:tab pos="4686300" algn="l"/>
              </a:tabLst>
            </a:pPr>
            <a:r>
              <a:rPr lang="nl-NL" dirty="0">
                <a:latin typeface="Courier New" pitchFamily="49" charset="0"/>
              </a:rPr>
              <a:t>   . . .</a:t>
            </a:r>
          </a:p>
          <a:p>
            <a:pPr>
              <a:tabLst>
                <a:tab pos="685800" algn="l"/>
                <a:tab pos="1435100" algn="l"/>
                <a:tab pos="3606800" algn="l"/>
                <a:tab pos="4686300" algn="l"/>
              </a:tabLst>
            </a:pP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404685:  </a:t>
            </a:r>
            <a:r>
              <a:rPr lang="nl-NL" dirty="0" err="1">
                <a:latin typeface="Courier New" pitchFamily="49" charset="0"/>
              </a:rPr>
              <a:t>repz</a:t>
            </a:r>
            <a:r>
              <a:rPr lang="nl-NL" dirty="0">
                <a:latin typeface="Courier New" pitchFamily="49" charset="0"/>
              </a:rPr>
              <a:t> </a:t>
            </a:r>
            <a:r>
              <a:rPr lang="nl-NL" dirty="0" err="1">
                <a:latin typeface="Courier New" pitchFamily="49" charset="0"/>
              </a:rPr>
              <a:t>retq</a:t>
            </a:r>
            <a:endParaRPr lang="nl-NL" dirty="0">
              <a:latin typeface="Courier New" pitchFamily="49" charset="0"/>
            </a:endParaRPr>
          </a:p>
        </p:txBody>
      </p:sp>
      <p:sp>
        <p:nvSpPr>
          <p:cNvPr id="49161" name="Freeform 9"/>
          <p:cNvSpPr>
            <a:spLocks/>
          </p:cNvSpPr>
          <p:nvPr/>
        </p:nvSpPr>
        <p:spPr bwMode="auto">
          <a:xfrm rot="20773206" flipV="1">
            <a:off x="4471426" y="4284874"/>
            <a:ext cx="2505991" cy="952014"/>
          </a:xfrm>
          <a:custGeom>
            <a:avLst/>
            <a:gdLst>
              <a:gd name="T0" fmla="*/ 0 w 1379"/>
              <a:gd name="T1" fmla="*/ 0 h 664"/>
              <a:gd name="T2" fmla="*/ 1168 w 1379"/>
              <a:gd name="T3" fmla="*/ 216 h 664"/>
              <a:gd name="T4" fmla="*/ 1264 w 1379"/>
              <a:gd name="T5" fmla="*/ 400 h 664"/>
              <a:gd name="T6" fmla="*/ 832 w 1379"/>
              <a:gd name="T7" fmla="*/ 664 h 664"/>
              <a:gd name="T8" fmla="*/ 0 60000 65536"/>
              <a:gd name="T9" fmla="*/ 0 60000 65536"/>
              <a:gd name="T10" fmla="*/ 0 60000 65536"/>
              <a:gd name="T11" fmla="*/ 0 60000 65536"/>
              <a:gd name="T12" fmla="*/ 0 w 1379"/>
              <a:gd name="T13" fmla="*/ 0 h 664"/>
              <a:gd name="T14" fmla="*/ 1379 w 1379"/>
              <a:gd name="T15" fmla="*/ 664 h 664"/>
            </a:gdLst>
            <a:ahLst/>
            <a:cxnLst>
              <a:cxn ang="T8">
                <a:pos x="T0" y="T1"/>
              </a:cxn>
              <a:cxn ang="T9">
                <a:pos x="T2" y="T3"/>
              </a:cxn>
              <a:cxn ang="T10">
                <a:pos x="T4" y="T5"/>
              </a:cxn>
              <a:cxn ang="T11">
                <a:pos x="T6" y="T7"/>
              </a:cxn>
            </a:cxnLst>
            <a:rect l="T12" t="T13" r="T14" b="T15"/>
            <a:pathLst>
              <a:path w="1379" h="664">
                <a:moveTo>
                  <a:pt x="0" y="0"/>
                </a:moveTo>
                <a:cubicBezTo>
                  <a:pt x="195" y="37"/>
                  <a:pt x="957" y="149"/>
                  <a:pt x="1168" y="216"/>
                </a:cubicBezTo>
                <a:cubicBezTo>
                  <a:pt x="1379" y="283"/>
                  <a:pt x="1320" y="325"/>
                  <a:pt x="1264" y="400"/>
                </a:cubicBezTo>
                <a:cubicBezTo>
                  <a:pt x="1208" y="475"/>
                  <a:pt x="922" y="609"/>
                  <a:pt x="832" y="664"/>
                </a:cubicBezTo>
              </a:path>
            </a:pathLst>
          </a:custGeom>
          <a:noFill/>
          <a:ln w="38100">
            <a:solidFill>
              <a:srgbClr val="990000"/>
            </a:solidFill>
            <a:round/>
            <a:headEnd type="triangle"/>
            <a:tailEnd type="none" w="med" len="med"/>
          </a:ln>
        </p:spPr>
        <p:txBody>
          <a:bodyPr/>
          <a:lstStyle/>
          <a:p>
            <a:endParaRPr lang="en-US">
              <a:solidFill>
                <a:srgbClr val="C00000"/>
              </a:solidFill>
            </a:endParaRPr>
          </a:p>
        </p:txBody>
      </p: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976175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normAutofit/>
          </a:bodyPr>
          <a:lstStyle/>
          <a:p>
            <a:pPr eaLnBrk="1" hangingPunct="1">
              <a:defRPr/>
            </a:pPr>
            <a:r>
              <a:rPr lang="en-US"/>
              <a:t>Branch Prediction</a:t>
            </a:r>
          </a:p>
        </p:txBody>
      </p:sp>
      <p:sp>
        <p:nvSpPr>
          <p:cNvPr id="2" name="Slide Number Placeholder 1">
            <a:extLst>
              <a:ext uri="{FF2B5EF4-FFF2-40B4-BE49-F238E27FC236}">
                <a16:creationId xmlns:a16="http://schemas.microsoft.com/office/drawing/2014/main" id="{06D9C7A7-B546-4234-8C5A-E887C565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6627" name="Rectangle 3"/>
          <p:cNvSpPr>
            <a:spLocks noGrp="1" noChangeArrowheads="1"/>
          </p:cNvSpPr>
          <p:nvPr>
            <p:ph type="body" idx="4294967295"/>
          </p:nvPr>
        </p:nvSpPr>
        <p:spPr>
          <a:xfrm>
            <a:off x="679939" y="1003300"/>
            <a:ext cx="11512062" cy="2044700"/>
          </a:xfrm>
        </p:spPr>
        <p:txBody>
          <a:bodyPr/>
          <a:lstStyle/>
          <a:p>
            <a:pPr eaLnBrk="1" hangingPunct="1">
              <a:defRPr/>
            </a:pPr>
            <a:r>
              <a:rPr lang="en-US" dirty="0"/>
              <a:t>Idea</a:t>
            </a:r>
          </a:p>
          <a:p>
            <a:pPr lvl="1" eaLnBrk="1" hangingPunct="1">
              <a:defRPr/>
            </a:pPr>
            <a:r>
              <a:rPr lang="en-US" dirty="0"/>
              <a:t>Guess which way branch will go</a:t>
            </a:r>
          </a:p>
          <a:p>
            <a:pPr lvl="1" eaLnBrk="1" hangingPunct="1">
              <a:defRPr/>
            </a:pPr>
            <a:r>
              <a:rPr lang="en-US" dirty="0"/>
              <a:t>Begin executing instructions at predicted position</a:t>
            </a:r>
          </a:p>
          <a:p>
            <a:pPr lvl="2" eaLnBrk="1" hangingPunct="1">
              <a:defRPr/>
            </a:pPr>
            <a:r>
              <a:rPr lang="en-US" dirty="0"/>
              <a:t>But don’t actually modify register or memory data (draws on RAT &amp; ROB, see later)</a:t>
            </a:r>
          </a:p>
          <a:p>
            <a:pPr eaLnBrk="1" hangingPunct="1">
              <a:defRPr/>
            </a:pPr>
            <a:endParaRPr lang="en-US" sz="2000" dirty="0"/>
          </a:p>
        </p:txBody>
      </p:sp>
      <p:sp>
        <p:nvSpPr>
          <p:cNvPr id="50182" name="Text Box 6"/>
          <p:cNvSpPr txBox="1">
            <a:spLocks noChangeArrowheads="1"/>
          </p:cNvSpPr>
          <p:nvPr/>
        </p:nvSpPr>
        <p:spPr bwMode="auto">
          <a:xfrm>
            <a:off x="7064900" y="3431232"/>
            <a:ext cx="1436996" cy="369332"/>
          </a:xfrm>
          <a:prstGeom prst="rect">
            <a:avLst/>
          </a:prstGeom>
          <a:noFill/>
          <a:ln w="25400">
            <a:noFill/>
            <a:miter lim="800000"/>
            <a:headEnd/>
            <a:tailEnd/>
          </a:ln>
        </p:spPr>
        <p:txBody>
          <a:bodyPr wrap="none">
            <a:spAutoFit/>
          </a:bodyPr>
          <a:lstStyle/>
          <a:p>
            <a:pPr>
              <a:lnSpc>
                <a:spcPct val="100000"/>
              </a:lnSpc>
            </a:pPr>
            <a:r>
              <a:rPr lang="en-US" dirty="0">
                <a:solidFill>
                  <a:srgbClr val="990000"/>
                </a:solidFill>
                <a:latin typeface="Calibri" pitchFamily="34" charset="0"/>
              </a:rPr>
              <a:t>Predict Taken</a:t>
            </a:r>
          </a:p>
        </p:txBody>
      </p:sp>
      <p:sp>
        <p:nvSpPr>
          <p:cNvPr id="50184" name="AutoShape 8"/>
          <p:cNvSpPr>
            <a:spLocks/>
          </p:cNvSpPr>
          <p:nvPr/>
        </p:nvSpPr>
        <p:spPr bwMode="auto">
          <a:xfrm>
            <a:off x="6553200" y="4744160"/>
            <a:ext cx="304800" cy="609600"/>
          </a:xfrm>
          <a:prstGeom prst="rightBrace">
            <a:avLst>
              <a:gd name="adj1" fmla="val 16667"/>
              <a:gd name="adj2" fmla="val 50000"/>
            </a:avLst>
          </a:prstGeom>
          <a:noFill/>
          <a:ln w="25400">
            <a:solidFill>
              <a:schemeClr val="tx1"/>
            </a:solidFill>
            <a:round/>
            <a:headEnd/>
            <a:tailEnd/>
          </a:ln>
        </p:spPr>
        <p:txBody>
          <a:bodyPr wrap="none" anchor="ctr"/>
          <a:lstStyle/>
          <a:p>
            <a:endParaRPr lang="en-US" dirty="0">
              <a:latin typeface="Calibri" pitchFamily="34" charset="0"/>
            </a:endParaRPr>
          </a:p>
        </p:txBody>
      </p:sp>
      <p:sp>
        <p:nvSpPr>
          <p:cNvPr id="50185" name="Text Box 9"/>
          <p:cNvSpPr txBox="1">
            <a:spLocks noChangeArrowheads="1"/>
          </p:cNvSpPr>
          <p:nvPr/>
        </p:nvSpPr>
        <p:spPr bwMode="auto">
          <a:xfrm>
            <a:off x="6899818" y="4642535"/>
            <a:ext cx="1098699" cy="646331"/>
          </a:xfrm>
          <a:prstGeom prst="rect">
            <a:avLst/>
          </a:prstGeom>
          <a:noFill/>
          <a:ln w="25400">
            <a:noFill/>
            <a:miter lim="800000"/>
            <a:headEnd/>
            <a:tailEnd/>
          </a:ln>
        </p:spPr>
        <p:txBody>
          <a:bodyPr wrap="none">
            <a:spAutoFit/>
          </a:bodyPr>
          <a:lstStyle/>
          <a:p>
            <a:pPr>
              <a:lnSpc>
                <a:spcPct val="100000"/>
              </a:lnSpc>
            </a:pPr>
            <a:r>
              <a:rPr lang="en-US" dirty="0">
                <a:latin typeface="Calibri" pitchFamily="34" charset="0"/>
              </a:rPr>
              <a:t>Begin</a:t>
            </a:r>
          </a:p>
          <a:p>
            <a:pPr>
              <a:lnSpc>
                <a:spcPct val="100000"/>
              </a:lnSpc>
            </a:pPr>
            <a:r>
              <a:rPr lang="en-US" dirty="0">
                <a:latin typeface="Calibri" pitchFamily="34" charset="0"/>
              </a:rPr>
              <a:t>Execution</a:t>
            </a:r>
          </a:p>
        </p:txBody>
      </p:sp>
      <p:sp>
        <p:nvSpPr>
          <p:cNvPr id="10" name="Rectangle 4"/>
          <p:cNvSpPr>
            <a:spLocks noChangeArrowheads="1"/>
          </p:cNvSpPr>
          <p:nvPr/>
        </p:nvSpPr>
        <p:spPr bwMode="auto">
          <a:xfrm>
            <a:off x="1752601" y="2743200"/>
            <a:ext cx="4615445" cy="2305760"/>
          </a:xfrm>
          <a:prstGeom prst="rect">
            <a:avLst/>
          </a:prstGeom>
          <a:solidFill>
            <a:schemeClr val="bg1">
              <a:lumMod val="95000"/>
            </a:schemeClr>
          </a:solidFill>
          <a:ln w="19050"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nl-NL" dirty="0">
                <a:latin typeface="Courier New" pitchFamily="49" charset="0"/>
              </a:rPr>
              <a:t>  404663:  </a:t>
            </a:r>
            <a:r>
              <a:rPr lang="nl-NL" dirty="0" err="1">
                <a:latin typeface="Courier New" pitchFamily="49" charset="0"/>
              </a:rPr>
              <a:t>mov</a:t>
            </a:r>
            <a:r>
              <a:rPr lang="nl-NL" dirty="0">
                <a:latin typeface="Courier New" pitchFamily="49" charset="0"/>
              </a:rPr>
              <a:t>    $0x0,%eax</a:t>
            </a:r>
          </a:p>
          <a:p>
            <a:pPr>
              <a:tabLst>
                <a:tab pos="685800" algn="l"/>
                <a:tab pos="1435100" algn="l"/>
                <a:tab pos="3606800" algn="l"/>
                <a:tab pos="4686300" algn="l"/>
              </a:tabLst>
            </a:pPr>
            <a:r>
              <a:rPr lang="nl-NL" dirty="0">
                <a:latin typeface="Courier New" pitchFamily="49" charset="0"/>
              </a:rPr>
              <a:t>  404668:  </a:t>
            </a:r>
            <a:r>
              <a:rPr lang="nl-NL" dirty="0" err="1">
                <a:latin typeface="Courier New" pitchFamily="49" charset="0"/>
              </a:rPr>
              <a:t>cmp</a:t>
            </a:r>
            <a:r>
              <a:rPr lang="nl-NL" dirty="0">
                <a:latin typeface="Courier New" pitchFamily="49" charset="0"/>
              </a:rPr>
              <a:t>    (%</a:t>
            </a:r>
            <a:r>
              <a:rPr lang="nl-NL" dirty="0" err="1">
                <a:latin typeface="Courier New" pitchFamily="49" charset="0"/>
              </a:rPr>
              <a:t>rdi</a:t>
            </a:r>
            <a:r>
              <a:rPr lang="nl-NL" dirty="0">
                <a:latin typeface="Courier New" pitchFamily="49" charset="0"/>
              </a:rPr>
              <a:t>),%</a:t>
            </a:r>
            <a:r>
              <a:rPr lang="nl-NL" dirty="0" err="1">
                <a:latin typeface="Courier New" pitchFamily="49" charset="0"/>
              </a:rPr>
              <a:t>rsi</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r>
              <a:rPr lang="nl-NL" i="1" dirty="0">
                <a:latin typeface="Courier New" pitchFamily="49" charset="0"/>
              </a:rPr>
              <a:t>40466b:  </a:t>
            </a:r>
            <a:r>
              <a:rPr lang="nl-NL" i="1" dirty="0" err="1">
                <a:latin typeface="Courier New" pitchFamily="49" charset="0"/>
              </a:rPr>
              <a:t>jge</a:t>
            </a:r>
            <a:r>
              <a:rPr lang="nl-NL" i="1" dirty="0">
                <a:latin typeface="Courier New" pitchFamily="49" charset="0"/>
              </a:rPr>
              <a:t>    404685</a:t>
            </a:r>
          </a:p>
          <a:p>
            <a:pPr>
              <a:tabLst>
                <a:tab pos="685800" algn="l"/>
                <a:tab pos="1435100" algn="l"/>
                <a:tab pos="3606800" algn="l"/>
                <a:tab pos="4686300" algn="l"/>
              </a:tabLst>
            </a:pPr>
            <a:r>
              <a:rPr lang="nl-NL" dirty="0">
                <a:latin typeface="Courier New" pitchFamily="49" charset="0"/>
              </a:rPr>
              <a:t>  40466d:  </a:t>
            </a:r>
            <a:r>
              <a:rPr lang="nl-NL" dirty="0" err="1">
                <a:latin typeface="Courier New" pitchFamily="49" charset="0"/>
              </a:rPr>
              <a:t>mov</a:t>
            </a:r>
            <a:r>
              <a:rPr lang="nl-NL" dirty="0">
                <a:latin typeface="Courier New" pitchFamily="49" charset="0"/>
              </a:rPr>
              <a:t>    0x8(%</a:t>
            </a:r>
            <a:r>
              <a:rPr lang="nl-NL" dirty="0" err="1">
                <a:latin typeface="Courier New" pitchFamily="49" charset="0"/>
              </a:rPr>
              <a:t>rdi</a:t>
            </a:r>
            <a:r>
              <a:rPr lang="nl-NL" dirty="0">
                <a:latin typeface="Courier New" pitchFamily="49" charset="0"/>
              </a:rPr>
              <a:t>),%</a:t>
            </a:r>
            <a:r>
              <a:rPr lang="nl-NL" dirty="0" err="1">
                <a:latin typeface="Courier New" pitchFamily="49" charset="0"/>
              </a:rPr>
              <a:t>rax</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p>
          <a:p>
            <a:pPr>
              <a:tabLst>
                <a:tab pos="685800" algn="l"/>
                <a:tab pos="1435100" algn="l"/>
                <a:tab pos="3606800" algn="l"/>
                <a:tab pos="4686300" algn="l"/>
              </a:tabLst>
            </a:pPr>
            <a:r>
              <a:rPr lang="nl-NL" dirty="0">
                <a:latin typeface="Courier New" pitchFamily="49" charset="0"/>
              </a:rPr>
              <a:t>   . . .</a:t>
            </a:r>
          </a:p>
          <a:p>
            <a:pPr>
              <a:tabLst>
                <a:tab pos="685800" algn="l"/>
                <a:tab pos="1435100" algn="l"/>
                <a:tab pos="3606800" algn="l"/>
                <a:tab pos="4686300" algn="l"/>
              </a:tabLst>
            </a:pP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404685:  </a:t>
            </a:r>
            <a:r>
              <a:rPr lang="nl-NL" dirty="0" err="1">
                <a:latin typeface="Courier New" pitchFamily="49" charset="0"/>
              </a:rPr>
              <a:t>repz</a:t>
            </a:r>
            <a:r>
              <a:rPr lang="nl-NL" dirty="0">
                <a:latin typeface="Courier New" pitchFamily="49" charset="0"/>
              </a:rPr>
              <a:t> </a:t>
            </a:r>
            <a:r>
              <a:rPr lang="nl-NL" dirty="0" err="1">
                <a:latin typeface="Courier New" pitchFamily="49" charset="0"/>
              </a:rPr>
              <a:t>retq</a:t>
            </a:r>
            <a:endParaRPr lang="nl-NL" dirty="0">
              <a:latin typeface="Courier New" pitchFamily="49" charset="0"/>
            </a:endParaRPr>
          </a:p>
        </p:txBody>
      </p:sp>
      <p:sp>
        <p:nvSpPr>
          <p:cNvPr id="11" name="Freeform 9"/>
          <p:cNvSpPr>
            <a:spLocks/>
          </p:cNvSpPr>
          <p:nvPr/>
        </p:nvSpPr>
        <p:spPr bwMode="auto">
          <a:xfrm rot="21120874" flipV="1">
            <a:off x="4557780" y="3627906"/>
            <a:ext cx="2505991" cy="952014"/>
          </a:xfrm>
          <a:custGeom>
            <a:avLst/>
            <a:gdLst>
              <a:gd name="T0" fmla="*/ 0 w 1379"/>
              <a:gd name="T1" fmla="*/ 0 h 664"/>
              <a:gd name="T2" fmla="*/ 1168 w 1379"/>
              <a:gd name="T3" fmla="*/ 216 h 664"/>
              <a:gd name="T4" fmla="*/ 1264 w 1379"/>
              <a:gd name="T5" fmla="*/ 400 h 664"/>
              <a:gd name="T6" fmla="*/ 832 w 1379"/>
              <a:gd name="T7" fmla="*/ 664 h 664"/>
              <a:gd name="T8" fmla="*/ 0 60000 65536"/>
              <a:gd name="T9" fmla="*/ 0 60000 65536"/>
              <a:gd name="T10" fmla="*/ 0 60000 65536"/>
              <a:gd name="T11" fmla="*/ 0 60000 65536"/>
              <a:gd name="T12" fmla="*/ 0 w 1379"/>
              <a:gd name="T13" fmla="*/ 0 h 664"/>
              <a:gd name="T14" fmla="*/ 1379 w 1379"/>
              <a:gd name="T15" fmla="*/ 664 h 664"/>
            </a:gdLst>
            <a:ahLst/>
            <a:cxnLst>
              <a:cxn ang="T8">
                <a:pos x="T0" y="T1"/>
              </a:cxn>
              <a:cxn ang="T9">
                <a:pos x="T2" y="T3"/>
              </a:cxn>
              <a:cxn ang="T10">
                <a:pos x="T4" y="T5"/>
              </a:cxn>
              <a:cxn ang="T11">
                <a:pos x="T6" y="T7"/>
              </a:cxn>
            </a:cxnLst>
            <a:rect l="T12" t="T13" r="T14" b="T15"/>
            <a:pathLst>
              <a:path w="1379" h="664">
                <a:moveTo>
                  <a:pt x="0" y="0"/>
                </a:moveTo>
                <a:cubicBezTo>
                  <a:pt x="195" y="37"/>
                  <a:pt x="957" y="149"/>
                  <a:pt x="1168" y="216"/>
                </a:cubicBezTo>
                <a:cubicBezTo>
                  <a:pt x="1379" y="283"/>
                  <a:pt x="1320" y="325"/>
                  <a:pt x="1264" y="400"/>
                </a:cubicBezTo>
                <a:cubicBezTo>
                  <a:pt x="1208" y="475"/>
                  <a:pt x="922" y="609"/>
                  <a:pt x="832" y="664"/>
                </a:cubicBezTo>
              </a:path>
            </a:pathLst>
          </a:custGeom>
          <a:noFill/>
          <a:ln w="38100">
            <a:solidFill>
              <a:srgbClr val="990000"/>
            </a:solidFill>
            <a:round/>
            <a:headEnd type="triangle"/>
            <a:tailEnd type="none" w="med" len="med"/>
          </a:ln>
        </p:spPr>
        <p:txBody>
          <a:bodyPr/>
          <a:lstStyle/>
          <a:p>
            <a:endParaRPr lang="en-US">
              <a:solidFill>
                <a:srgbClr val="C00000"/>
              </a:solidFill>
            </a:endParaRPr>
          </a:p>
        </p:txBody>
      </p:sp>
      <mc:AlternateContent xmlns:mc="http://schemas.openxmlformats.org/markup-compatibility/2006" xmlns:a14="http://schemas.microsoft.com/office/drawing/2010/main">
        <mc:Choice Requires="a14">
          <p:sp>
            <p:nvSpPr>
              <p:cNvPr id="12"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12"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683459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823393"/>
          </a:xfrm>
        </p:spPr>
        <p:txBody>
          <a:bodyPr/>
          <a:lstStyle/>
          <a:p>
            <a:r>
              <a:rPr lang="en-US" dirty="0"/>
              <a:t>Before we get going…</a:t>
            </a:r>
          </a:p>
        </p:txBody>
      </p:sp>
      <p:sp>
        <p:nvSpPr>
          <p:cNvPr id="6" name="Content Placeholder 5"/>
          <p:cNvSpPr>
            <a:spLocks noGrp="1"/>
          </p:cNvSpPr>
          <p:nvPr>
            <p:ph sz="half" idx="1"/>
          </p:nvPr>
        </p:nvSpPr>
        <p:spPr>
          <a:xfrm>
            <a:off x="387874" y="1551954"/>
            <a:ext cx="5631278" cy="4528831"/>
          </a:xfrm>
        </p:spPr>
        <p:txBody>
          <a:bodyPr>
            <a:normAutofit fontScale="92500" lnSpcReduction="20000"/>
          </a:bodyPr>
          <a:lstStyle/>
          <a:p>
            <a:r>
              <a:rPr lang="en-US" dirty="0"/>
              <a:t>Last time:</a:t>
            </a:r>
          </a:p>
          <a:p>
            <a:pPr lvl="1"/>
            <a:r>
              <a:rPr lang="en-US" dirty="0"/>
              <a:t>Optimization aspects</a:t>
            </a:r>
          </a:p>
          <a:p>
            <a:pPr lvl="2"/>
            <a:r>
              <a:rPr lang="en-US" dirty="0"/>
              <a:t>Help the compiler help you</a:t>
            </a:r>
          </a:p>
          <a:p>
            <a:pPr lvl="2"/>
            <a:r>
              <a:rPr lang="en-US" dirty="0"/>
              <a:t>Memory aliasing</a:t>
            </a:r>
          </a:p>
          <a:p>
            <a:endParaRPr lang="en-US" dirty="0"/>
          </a:p>
          <a:p>
            <a:r>
              <a:rPr lang="en-US" dirty="0"/>
              <a:t>Today:</a:t>
            </a:r>
          </a:p>
          <a:p>
            <a:pPr lvl="1"/>
            <a:r>
              <a:rPr lang="en-US" dirty="0"/>
              <a:t>Optimization aspects, wrap up</a:t>
            </a:r>
          </a:p>
          <a:p>
            <a:pPr lvl="1"/>
            <a:r>
              <a:rPr lang="en-US" dirty="0"/>
              <a:t>Start parallel computing w/ MPI</a:t>
            </a:r>
          </a:p>
          <a:p>
            <a:endParaRPr lang="en-US" dirty="0"/>
          </a:p>
          <a:p>
            <a:r>
              <a:rPr lang="en-US" dirty="0"/>
              <a:t>Other tidbits:</a:t>
            </a:r>
          </a:p>
          <a:p>
            <a:pPr lvl="1"/>
            <a:r>
              <a:rPr lang="da-DK" dirty="0"/>
              <a:t>ME759 Exam: April 15, at 7:15 PM, in </a:t>
            </a:r>
            <a:r>
              <a:rPr lang="da-DK" sz="2100" dirty="0"/>
              <a:t>Canvas</a:t>
            </a:r>
          </a:p>
          <a:p>
            <a:pPr lvl="2"/>
            <a:r>
              <a:rPr lang="da-DK" dirty="0"/>
              <a:t>Review: Tu, April 14, at 7:00 PM, in Canvas</a:t>
            </a:r>
          </a:p>
          <a:p>
            <a:pPr lvl="1"/>
            <a:r>
              <a:rPr lang="da-DK" dirty="0"/>
              <a:t>Final Project Proposal: Dan to provide feedback this week</a:t>
            </a:r>
          </a:p>
          <a:p>
            <a:pPr lvl="1"/>
            <a:r>
              <a:rPr lang="da-DK" dirty="0"/>
              <a:t>Last ME759 lecture is on Friday</a:t>
            </a:r>
          </a:p>
        </p:txBody>
      </p:sp>
      <p:sp>
        <p:nvSpPr>
          <p:cNvPr id="3" name="Slide Number Placeholder 2"/>
          <p:cNvSpPr>
            <a:spLocks noGrp="1"/>
          </p:cNvSpPr>
          <p:nvPr>
            <p:ph type="sldNum" sz="quarter" idx="12"/>
          </p:nvPr>
        </p:nvSpPr>
        <p:spPr/>
        <p:txBody>
          <a:bodyPr/>
          <a:lstStyle/>
          <a:p>
            <a:fld id="{67D2203D-769A-4D5A-AE4C-EA73FDE6A130}" type="slidenum">
              <a:rPr lang="en-US" smtClean="0"/>
              <a:t>4</a:t>
            </a:fld>
            <a:endParaRPr lang="en-US"/>
          </a:p>
        </p:txBody>
      </p:sp>
      <p:pic>
        <p:nvPicPr>
          <p:cNvPr id="7" name="Picture 6">
            <a:extLst>
              <a:ext uri="{FF2B5EF4-FFF2-40B4-BE49-F238E27FC236}">
                <a16:creationId xmlns:a16="http://schemas.microsoft.com/office/drawing/2014/main" id="{820E4464-D43A-478A-A76B-785CF504E560}"/>
              </a:ext>
            </a:extLst>
          </p:cNvPr>
          <p:cNvPicPr>
            <a:picLocks noChangeAspect="1"/>
          </p:cNvPicPr>
          <p:nvPr/>
        </p:nvPicPr>
        <p:blipFill>
          <a:blip r:embed="rId2"/>
          <a:stretch>
            <a:fillRect/>
          </a:stretch>
        </p:blipFill>
        <p:spPr>
          <a:xfrm>
            <a:off x="6675966" y="2819602"/>
            <a:ext cx="5128160" cy="1993533"/>
          </a:xfrm>
          <a:prstGeom prst="rect">
            <a:avLst/>
          </a:prstGeom>
        </p:spPr>
      </p:pic>
    </p:spTree>
    <p:extLst>
      <p:ext uri="{BB962C8B-B14F-4D97-AF65-F5344CB8AC3E}">
        <p14:creationId xmlns:p14="http://schemas.microsoft.com/office/powerpoint/2010/main" val="3493056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
          <p:cNvSpPr>
            <a:spLocks noChangeArrowheads="1"/>
          </p:cNvSpPr>
          <p:nvPr/>
        </p:nvSpPr>
        <p:spPr bwMode="auto">
          <a:xfrm>
            <a:off x="2013956" y="2481207"/>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27" name="Rectangle 3"/>
          <p:cNvSpPr>
            <a:spLocks noChangeArrowheads="1"/>
          </p:cNvSpPr>
          <p:nvPr/>
        </p:nvSpPr>
        <p:spPr bwMode="auto">
          <a:xfrm>
            <a:off x="2013956" y="38783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28" name="Rectangle 3"/>
          <p:cNvSpPr>
            <a:spLocks noChangeArrowheads="1"/>
          </p:cNvSpPr>
          <p:nvPr/>
        </p:nvSpPr>
        <p:spPr bwMode="auto">
          <a:xfrm>
            <a:off x="2013956" y="53261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667650" name="Rectangle 2"/>
          <p:cNvSpPr>
            <a:spLocks noGrp="1" noChangeArrowheads="1"/>
          </p:cNvSpPr>
          <p:nvPr>
            <p:ph type="title"/>
          </p:nvPr>
        </p:nvSpPr>
        <p:spPr/>
        <p:txBody>
          <a:bodyPr>
            <a:normAutofit/>
          </a:bodyPr>
          <a:lstStyle/>
          <a:p>
            <a:pPr eaLnBrk="1" hangingPunct="1">
              <a:defRPr/>
            </a:pPr>
            <a:r>
              <a:rPr lang="en-US"/>
              <a:t>Branch Prediction Through Loop</a:t>
            </a:r>
          </a:p>
        </p:txBody>
      </p:sp>
      <p:sp>
        <p:nvSpPr>
          <p:cNvPr id="2" name="Slide Number Placeholder 1">
            <a:extLst>
              <a:ext uri="{FF2B5EF4-FFF2-40B4-BE49-F238E27FC236}">
                <a16:creationId xmlns:a16="http://schemas.microsoft.com/office/drawing/2014/main" id="{F2667D5B-178E-436E-8D35-172F9344E0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1203" name="Rectangle 3"/>
          <p:cNvSpPr>
            <a:spLocks noChangeArrowheads="1"/>
          </p:cNvSpPr>
          <p:nvPr/>
        </p:nvSpPr>
        <p:spPr bwMode="auto">
          <a:xfrm>
            <a:off x="2013956" y="1120563"/>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51206" name="Freeform 6"/>
          <p:cNvSpPr>
            <a:spLocks/>
          </p:cNvSpPr>
          <p:nvPr/>
        </p:nvSpPr>
        <p:spPr bwMode="auto">
          <a:xfrm>
            <a:off x="5597525" y="2133600"/>
            <a:ext cx="1587500" cy="5143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51207" name="Freeform 7"/>
          <p:cNvSpPr>
            <a:spLocks/>
          </p:cNvSpPr>
          <p:nvPr/>
        </p:nvSpPr>
        <p:spPr bwMode="auto">
          <a:xfrm>
            <a:off x="5597525" y="3555860"/>
            <a:ext cx="1587500" cy="438291"/>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51208" name="Text Box 8"/>
          <p:cNvSpPr txBox="1">
            <a:spLocks noChangeArrowheads="1"/>
          </p:cNvSpPr>
          <p:nvPr/>
        </p:nvSpPr>
        <p:spPr bwMode="auto">
          <a:xfrm>
            <a:off x="5638800" y="173355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98</a:t>
            </a:r>
          </a:p>
        </p:txBody>
      </p:sp>
      <p:sp>
        <p:nvSpPr>
          <p:cNvPr id="51209" name="Text Box 9"/>
          <p:cNvSpPr txBox="1">
            <a:spLocks noChangeArrowheads="1"/>
          </p:cNvSpPr>
          <p:nvPr/>
        </p:nvSpPr>
        <p:spPr bwMode="auto">
          <a:xfrm>
            <a:off x="5638800" y="310515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99</a:t>
            </a:r>
          </a:p>
        </p:txBody>
      </p:sp>
      <p:sp>
        <p:nvSpPr>
          <p:cNvPr id="51210" name="Text Box 10"/>
          <p:cNvSpPr txBox="1">
            <a:spLocks noChangeArrowheads="1"/>
          </p:cNvSpPr>
          <p:nvPr/>
        </p:nvSpPr>
        <p:spPr bwMode="auto">
          <a:xfrm>
            <a:off x="5638801" y="4552950"/>
            <a:ext cx="809837"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100</a:t>
            </a:r>
          </a:p>
        </p:txBody>
      </p:sp>
      <p:sp>
        <p:nvSpPr>
          <p:cNvPr id="51211" name="Text Box 11"/>
          <p:cNvSpPr txBox="1">
            <a:spLocks noChangeArrowheads="1"/>
          </p:cNvSpPr>
          <p:nvPr/>
        </p:nvSpPr>
        <p:spPr bwMode="auto">
          <a:xfrm>
            <a:off x="7099339" y="2216628"/>
            <a:ext cx="2143087" cy="400110"/>
          </a:xfrm>
          <a:prstGeom prst="rect">
            <a:avLst/>
          </a:prstGeom>
          <a:noFill/>
          <a:ln w="25400">
            <a:noFill/>
            <a:miter lim="800000"/>
            <a:headEnd/>
            <a:tailEnd/>
          </a:ln>
        </p:spPr>
        <p:txBody>
          <a:bodyPr wrap="none">
            <a:spAutoFit/>
          </a:bodyPr>
          <a:lstStyle/>
          <a:p>
            <a:pPr>
              <a:lnSpc>
                <a:spcPct val="100000"/>
              </a:lnSpc>
            </a:pPr>
            <a:r>
              <a:rPr lang="en-US" sz="2000" dirty="0">
                <a:latin typeface="Calibri" pitchFamily="34" charset="0"/>
              </a:rPr>
              <a:t>Predict Taken (OK)</a:t>
            </a:r>
          </a:p>
        </p:txBody>
      </p:sp>
      <p:sp>
        <p:nvSpPr>
          <p:cNvPr id="51212" name="Text Box 12"/>
          <p:cNvSpPr txBox="1">
            <a:spLocks noChangeArrowheads="1"/>
          </p:cNvSpPr>
          <p:nvPr/>
        </p:nvSpPr>
        <p:spPr bwMode="auto">
          <a:xfrm>
            <a:off x="7072111" y="3409950"/>
            <a:ext cx="1610890" cy="707886"/>
          </a:xfrm>
          <a:prstGeom prst="rect">
            <a:avLst/>
          </a:prstGeom>
          <a:noFill/>
          <a:ln w="25400">
            <a:noFill/>
            <a:miter lim="800000"/>
            <a:headEnd/>
            <a:tailEnd/>
          </a:ln>
        </p:spPr>
        <p:txBody>
          <a:bodyPr wrap="none">
            <a:spAutoFit/>
          </a:bodyPr>
          <a:lstStyle/>
          <a:p>
            <a:pPr>
              <a:lnSpc>
                <a:spcPct val="100000"/>
              </a:lnSpc>
            </a:pPr>
            <a:r>
              <a:rPr lang="en-US" sz="2000" dirty="0">
                <a:latin typeface="Calibri" pitchFamily="34" charset="0"/>
              </a:rPr>
              <a:t>Predict Taken</a:t>
            </a:r>
          </a:p>
          <a:p>
            <a:pPr>
              <a:lnSpc>
                <a:spcPct val="100000"/>
              </a:lnSpc>
            </a:pPr>
            <a:r>
              <a:rPr lang="en-US" sz="2000" dirty="0">
                <a:latin typeface="Calibri" pitchFamily="34" charset="0"/>
              </a:rPr>
              <a:t>(Oops)</a:t>
            </a:r>
          </a:p>
        </p:txBody>
      </p:sp>
      <p:sp>
        <p:nvSpPr>
          <p:cNvPr id="51214" name="Text Box 14"/>
          <p:cNvSpPr txBox="1">
            <a:spLocks noChangeArrowheads="1"/>
          </p:cNvSpPr>
          <p:nvPr/>
        </p:nvSpPr>
        <p:spPr bwMode="auto">
          <a:xfrm>
            <a:off x="5638801" y="5946775"/>
            <a:ext cx="809837"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101</a:t>
            </a:r>
          </a:p>
        </p:txBody>
      </p:sp>
      <p:sp>
        <p:nvSpPr>
          <p:cNvPr id="51215" name="Freeform 15"/>
          <p:cNvSpPr>
            <a:spLocks/>
          </p:cNvSpPr>
          <p:nvPr/>
        </p:nvSpPr>
        <p:spPr bwMode="auto">
          <a:xfrm>
            <a:off x="5584825" y="4953000"/>
            <a:ext cx="1587500" cy="4381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51216" name="Text Box 16"/>
          <p:cNvSpPr txBox="1">
            <a:spLocks noChangeArrowheads="1"/>
          </p:cNvSpPr>
          <p:nvPr/>
        </p:nvSpPr>
        <p:spPr bwMode="auto">
          <a:xfrm>
            <a:off x="7072112" y="1047750"/>
            <a:ext cx="2219325" cy="707886"/>
          </a:xfrm>
          <a:prstGeom prst="rect">
            <a:avLst/>
          </a:prstGeom>
          <a:noFill/>
          <a:ln w="25400">
            <a:noFill/>
            <a:miter lim="800000"/>
            <a:headEnd/>
            <a:tailEnd/>
          </a:ln>
        </p:spPr>
        <p:txBody>
          <a:bodyPr wrap="none">
            <a:spAutoFit/>
          </a:bodyPr>
          <a:lstStyle/>
          <a:p>
            <a:pPr>
              <a:lnSpc>
                <a:spcPct val="100000"/>
              </a:lnSpc>
            </a:pPr>
            <a:r>
              <a:rPr lang="en-US" sz="2000" i="1" dirty="0">
                <a:latin typeface="Calibri" pitchFamily="34" charset="0"/>
              </a:rPr>
              <a:t>Assume </a:t>
            </a:r>
          </a:p>
          <a:p>
            <a:pPr>
              <a:lnSpc>
                <a:spcPct val="100000"/>
              </a:lnSpc>
            </a:pPr>
            <a:r>
              <a:rPr lang="en-US" sz="2000" i="1" dirty="0">
                <a:latin typeface="Calibri" pitchFamily="34" charset="0"/>
              </a:rPr>
              <a:t>vector length = </a:t>
            </a:r>
            <a:r>
              <a:rPr lang="en-US" sz="2000" i="1" dirty="0">
                <a:solidFill>
                  <a:srgbClr val="C00000"/>
                </a:solidFill>
                <a:latin typeface="Calibri" pitchFamily="34" charset="0"/>
              </a:rPr>
              <a:t>100</a:t>
            </a:r>
          </a:p>
        </p:txBody>
      </p:sp>
      <p:sp>
        <p:nvSpPr>
          <p:cNvPr id="51217" name="Text Box 17"/>
          <p:cNvSpPr txBox="1">
            <a:spLocks noChangeArrowheads="1"/>
          </p:cNvSpPr>
          <p:nvPr/>
        </p:nvSpPr>
        <p:spPr bwMode="auto">
          <a:xfrm>
            <a:off x="7072111" y="4248151"/>
            <a:ext cx="1295400" cy="1015663"/>
          </a:xfrm>
          <a:prstGeom prst="rect">
            <a:avLst/>
          </a:prstGeom>
          <a:noFill/>
          <a:ln w="25400">
            <a:noFill/>
            <a:miter lim="800000"/>
            <a:headEnd/>
            <a:tailEnd/>
          </a:ln>
        </p:spPr>
        <p:txBody>
          <a:bodyPr>
            <a:spAutoFit/>
          </a:bodyPr>
          <a:lstStyle/>
          <a:p>
            <a:pPr>
              <a:lnSpc>
                <a:spcPct val="100000"/>
              </a:lnSpc>
            </a:pPr>
            <a:r>
              <a:rPr lang="en-US" sz="2000" dirty="0">
                <a:latin typeface="Calibri" pitchFamily="34" charset="0"/>
              </a:rPr>
              <a:t>Read invalid location</a:t>
            </a:r>
          </a:p>
        </p:txBody>
      </p:sp>
      <p:sp>
        <p:nvSpPr>
          <p:cNvPr id="51218" name="Line 18"/>
          <p:cNvSpPr>
            <a:spLocks noChangeShapeType="1"/>
          </p:cNvSpPr>
          <p:nvPr/>
        </p:nvSpPr>
        <p:spPr bwMode="auto">
          <a:xfrm flipH="1" flipV="1">
            <a:off x="6042025" y="4171950"/>
            <a:ext cx="1066800" cy="228600"/>
          </a:xfrm>
          <a:prstGeom prst="line">
            <a:avLst/>
          </a:prstGeom>
          <a:noFill/>
          <a:ln w="25400">
            <a:solidFill>
              <a:schemeClr val="tx1"/>
            </a:solidFill>
            <a:round/>
            <a:headEnd/>
            <a:tailEnd type="triangle" w="med" len="med"/>
          </a:ln>
        </p:spPr>
        <p:txBody>
          <a:bodyPr/>
          <a:lstStyle/>
          <a:p>
            <a:endParaRPr lang="en-US" dirty="0">
              <a:latin typeface="Calibri" pitchFamily="34" charset="0"/>
            </a:endParaRPr>
          </a:p>
        </p:txBody>
      </p:sp>
      <p:sp>
        <p:nvSpPr>
          <p:cNvPr id="51219" name="Line 19"/>
          <p:cNvSpPr>
            <a:spLocks noChangeShapeType="1"/>
          </p:cNvSpPr>
          <p:nvPr/>
        </p:nvSpPr>
        <p:spPr bwMode="auto">
          <a:xfrm>
            <a:off x="9413875" y="5086350"/>
            <a:ext cx="0" cy="1219200"/>
          </a:xfrm>
          <a:prstGeom prst="line">
            <a:avLst/>
          </a:prstGeom>
          <a:noFill/>
          <a:ln w="25400">
            <a:solidFill>
              <a:schemeClr val="tx1">
                <a:lumMod val="65000"/>
                <a:lumOff val="35000"/>
              </a:schemeClr>
            </a:solidFill>
            <a:round/>
            <a:headEnd/>
            <a:tailEnd type="triangle" w="med" len="med"/>
          </a:ln>
        </p:spPr>
        <p:txBody>
          <a:bodyPr/>
          <a:lstStyle/>
          <a:p>
            <a:endParaRPr lang="en-US" dirty="0">
              <a:solidFill>
                <a:schemeClr val="tx1">
                  <a:lumMod val="65000"/>
                  <a:lumOff val="35000"/>
                </a:schemeClr>
              </a:solidFill>
              <a:latin typeface="Calibri" pitchFamily="34" charset="0"/>
            </a:endParaRPr>
          </a:p>
        </p:txBody>
      </p:sp>
      <p:sp>
        <p:nvSpPr>
          <p:cNvPr id="51220" name="Line 20"/>
          <p:cNvSpPr>
            <a:spLocks noChangeShapeType="1"/>
          </p:cNvSpPr>
          <p:nvPr/>
        </p:nvSpPr>
        <p:spPr bwMode="auto">
          <a:xfrm>
            <a:off x="9413875" y="3867150"/>
            <a:ext cx="0" cy="1219200"/>
          </a:xfrm>
          <a:prstGeom prst="line">
            <a:avLst/>
          </a:prstGeom>
          <a:noFill/>
          <a:ln w="25400">
            <a:solidFill>
              <a:schemeClr val="tx1">
                <a:lumMod val="65000"/>
                <a:lumOff val="35000"/>
              </a:schemeClr>
            </a:solidFill>
            <a:round/>
            <a:headEnd/>
            <a:tailEnd type="triangle" w="med" len="med"/>
          </a:ln>
        </p:spPr>
        <p:txBody>
          <a:bodyPr/>
          <a:lstStyle/>
          <a:p>
            <a:endParaRPr lang="en-US" dirty="0">
              <a:solidFill>
                <a:schemeClr val="tx1">
                  <a:lumMod val="65000"/>
                  <a:lumOff val="35000"/>
                </a:schemeClr>
              </a:solidFill>
              <a:latin typeface="Calibri" pitchFamily="34" charset="0"/>
            </a:endParaRPr>
          </a:p>
        </p:txBody>
      </p:sp>
      <p:sp>
        <p:nvSpPr>
          <p:cNvPr id="51221" name="Text Box 21"/>
          <p:cNvSpPr txBox="1">
            <a:spLocks noChangeArrowheads="1"/>
          </p:cNvSpPr>
          <p:nvPr/>
        </p:nvSpPr>
        <p:spPr bwMode="auto">
          <a:xfrm>
            <a:off x="8804276" y="4220742"/>
            <a:ext cx="1036887" cy="369332"/>
          </a:xfrm>
          <a:prstGeom prst="rect">
            <a:avLst/>
          </a:prstGeom>
          <a:solidFill>
            <a:schemeClr val="bg1"/>
          </a:solidFill>
          <a:ln w="25400">
            <a:noFill/>
            <a:miter lim="800000"/>
            <a:headEnd/>
            <a:tailEnd/>
          </a:ln>
        </p:spPr>
        <p:txBody>
          <a:bodyPr wrap="none">
            <a:spAutoFit/>
          </a:bodyPr>
          <a:lstStyle/>
          <a:p>
            <a:pPr>
              <a:lnSpc>
                <a:spcPct val="100000"/>
              </a:lnSpc>
            </a:pPr>
            <a:r>
              <a:rPr lang="en-US" dirty="0">
                <a:solidFill>
                  <a:schemeClr val="tx1">
                    <a:lumMod val="65000"/>
                    <a:lumOff val="35000"/>
                  </a:schemeClr>
                </a:solidFill>
                <a:latin typeface="Calibri" pitchFamily="34" charset="0"/>
              </a:rPr>
              <a:t>Executed</a:t>
            </a:r>
          </a:p>
        </p:txBody>
      </p:sp>
      <p:sp>
        <p:nvSpPr>
          <p:cNvPr id="51222" name="Text Box 22"/>
          <p:cNvSpPr txBox="1">
            <a:spLocks noChangeArrowheads="1"/>
          </p:cNvSpPr>
          <p:nvPr/>
        </p:nvSpPr>
        <p:spPr bwMode="auto">
          <a:xfrm>
            <a:off x="8886826" y="5425654"/>
            <a:ext cx="932243" cy="369332"/>
          </a:xfrm>
          <a:prstGeom prst="rect">
            <a:avLst/>
          </a:prstGeom>
          <a:solidFill>
            <a:schemeClr val="bg1"/>
          </a:solidFill>
          <a:ln w="25400">
            <a:noFill/>
            <a:miter lim="800000"/>
            <a:headEnd/>
            <a:tailEnd/>
          </a:ln>
        </p:spPr>
        <p:txBody>
          <a:bodyPr wrap="none">
            <a:spAutoFit/>
          </a:bodyPr>
          <a:lstStyle/>
          <a:p>
            <a:pPr>
              <a:lnSpc>
                <a:spcPct val="100000"/>
              </a:lnSpc>
            </a:pPr>
            <a:r>
              <a:rPr lang="en-US" dirty="0">
                <a:solidFill>
                  <a:schemeClr val="tx1">
                    <a:lumMod val="65000"/>
                    <a:lumOff val="35000"/>
                  </a:schemeClr>
                </a:solidFill>
                <a:latin typeface="Calibri" pitchFamily="34" charset="0"/>
              </a:rPr>
              <a:t>Fetched</a:t>
            </a:r>
          </a:p>
        </p:txBody>
      </p:sp>
      <p:sp>
        <p:nvSpPr>
          <p:cNvPr id="51223" name="Line 23"/>
          <p:cNvSpPr>
            <a:spLocks noChangeShapeType="1"/>
          </p:cNvSpPr>
          <p:nvPr/>
        </p:nvSpPr>
        <p:spPr bwMode="auto">
          <a:xfrm flipV="1">
            <a:off x="9261475" y="3867150"/>
            <a:ext cx="304800" cy="0"/>
          </a:xfrm>
          <a:prstGeom prst="line">
            <a:avLst/>
          </a:prstGeom>
          <a:noFill/>
          <a:ln w="25400">
            <a:solidFill>
              <a:schemeClr val="tx1">
                <a:lumMod val="65000"/>
                <a:lumOff val="35000"/>
              </a:schemeClr>
            </a:solidFill>
            <a:round/>
            <a:headEnd/>
            <a:tailEnd/>
          </a:ln>
        </p:spPr>
        <p:txBody>
          <a:bodyPr/>
          <a:lstStyle/>
          <a:p>
            <a:endParaRPr lang="en-US" dirty="0">
              <a:solidFill>
                <a:schemeClr val="tx1">
                  <a:lumMod val="65000"/>
                  <a:lumOff val="35000"/>
                </a:schemeClr>
              </a:solidFill>
              <a:latin typeface="Calibri" pitchFamily="34" charset="0"/>
            </a:endParaRPr>
          </a:p>
        </p:txBody>
      </p:sp>
      <p:sp>
        <p:nvSpPr>
          <p:cNvPr id="51224" name="Line 24"/>
          <p:cNvSpPr>
            <a:spLocks noChangeShapeType="1"/>
          </p:cNvSpPr>
          <p:nvPr/>
        </p:nvSpPr>
        <p:spPr bwMode="auto">
          <a:xfrm flipV="1">
            <a:off x="9261475" y="5086350"/>
            <a:ext cx="304800" cy="0"/>
          </a:xfrm>
          <a:prstGeom prst="line">
            <a:avLst/>
          </a:prstGeom>
          <a:noFill/>
          <a:ln w="25400">
            <a:solidFill>
              <a:schemeClr val="tx1">
                <a:lumMod val="65000"/>
                <a:lumOff val="35000"/>
              </a:schemeClr>
            </a:solidFill>
            <a:round/>
            <a:headEnd/>
            <a:tailEnd/>
          </a:ln>
        </p:spPr>
        <p:txBody>
          <a:bodyPr/>
          <a:lstStyle/>
          <a:p>
            <a:endParaRPr lang="en-US" dirty="0">
              <a:solidFill>
                <a:schemeClr val="tx1">
                  <a:lumMod val="65000"/>
                  <a:lumOff val="35000"/>
                </a:schemeClr>
              </a:solidFill>
              <a:latin typeface="Calibri" pitchFamily="34" charset="0"/>
            </a:endParaRPr>
          </a:p>
        </p:txBody>
      </p:sp>
      <p:sp>
        <p:nvSpPr>
          <p:cNvPr id="51225" name="Line 25"/>
          <p:cNvSpPr>
            <a:spLocks noChangeShapeType="1"/>
          </p:cNvSpPr>
          <p:nvPr/>
        </p:nvSpPr>
        <p:spPr bwMode="auto">
          <a:xfrm flipV="1">
            <a:off x="9261475" y="6305550"/>
            <a:ext cx="304800" cy="0"/>
          </a:xfrm>
          <a:prstGeom prst="line">
            <a:avLst/>
          </a:prstGeom>
          <a:noFill/>
          <a:ln w="25400">
            <a:solidFill>
              <a:schemeClr val="tx1">
                <a:lumMod val="65000"/>
                <a:lumOff val="35000"/>
              </a:schemeClr>
            </a:solidFill>
            <a:round/>
            <a:headEnd/>
            <a:tailEnd/>
          </a:ln>
        </p:spPr>
        <p:txBody>
          <a:bodyPr/>
          <a:lstStyle/>
          <a:p>
            <a:endParaRPr lang="en-US" dirty="0">
              <a:solidFill>
                <a:schemeClr val="tx1">
                  <a:lumMod val="65000"/>
                  <a:lumOff val="35000"/>
                </a:schemeClr>
              </a:solidFill>
              <a:latin typeface="Calibri" pitchFamily="34" charset="0"/>
            </a:endParaRPr>
          </a:p>
        </p:txBody>
      </p:sp>
      <mc:AlternateContent xmlns:mc="http://schemas.openxmlformats.org/markup-compatibility/2006" xmlns:a14="http://schemas.microsoft.com/office/drawing/2010/main">
        <mc:Choice Requires="a14">
          <p:sp>
            <p:nvSpPr>
              <p:cNvPr id="29"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29"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499969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
          <p:cNvSpPr>
            <a:spLocks noChangeArrowheads="1"/>
          </p:cNvSpPr>
          <p:nvPr/>
        </p:nvSpPr>
        <p:spPr bwMode="auto">
          <a:xfrm>
            <a:off x="2013956" y="2481207"/>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29" name="Rectangle 3"/>
          <p:cNvSpPr>
            <a:spLocks noChangeArrowheads="1"/>
          </p:cNvSpPr>
          <p:nvPr/>
        </p:nvSpPr>
        <p:spPr bwMode="auto">
          <a:xfrm>
            <a:off x="2013956" y="38783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30" name="Rectangle 3"/>
          <p:cNvSpPr>
            <a:spLocks noChangeArrowheads="1"/>
          </p:cNvSpPr>
          <p:nvPr/>
        </p:nvSpPr>
        <p:spPr bwMode="auto">
          <a:xfrm>
            <a:off x="2013956" y="53261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31" name="Rectangle 3"/>
          <p:cNvSpPr>
            <a:spLocks noChangeArrowheads="1"/>
          </p:cNvSpPr>
          <p:nvPr/>
        </p:nvSpPr>
        <p:spPr bwMode="auto">
          <a:xfrm>
            <a:off x="2013956" y="1120563"/>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32" name="Freeform 6"/>
          <p:cNvSpPr>
            <a:spLocks/>
          </p:cNvSpPr>
          <p:nvPr/>
        </p:nvSpPr>
        <p:spPr bwMode="auto">
          <a:xfrm>
            <a:off x="5597525" y="2133600"/>
            <a:ext cx="1587500" cy="5143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33" name="Freeform 7"/>
          <p:cNvSpPr>
            <a:spLocks/>
          </p:cNvSpPr>
          <p:nvPr/>
        </p:nvSpPr>
        <p:spPr bwMode="auto">
          <a:xfrm>
            <a:off x="5597525" y="3555860"/>
            <a:ext cx="1587500" cy="438291"/>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34" name="Text Box 8"/>
          <p:cNvSpPr txBox="1">
            <a:spLocks noChangeArrowheads="1"/>
          </p:cNvSpPr>
          <p:nvPr/>
        </p:nvSpPr>
        <p:spPr bwMode="auto">
          <a:xfrm>
            <a:off x="5638800" y="173355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98</a:t>
            </a:r>
          </a:p>
        </p:txBody>
      </p:sp>
      <p:sp>
        <p:nvSpPr>
          <p:cNvPr id="35" name="Text Box 9"/>
          <p:cNvSpPr txBox="1">
            <a:spLocks noChangeArrowheads="1"/>
          </p:cNvSpPr>
          <p:nvPr/>
        </p:nvSpPr>
        <p:spPr bwMode="auto">
          <a:xfrm>
            <a:off x="5638800" y="310515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99</a:t>
            </a:r>
          </a:p>
        </p:txBody>
      </p:sp>
      <p:sp>
        <p:nvSpPr>
          <p:cNvPr id="36" name="Text Box 10"/>
          <p:cNvSpPr txBox="1">
            <a:spLocks noChangeArrowheads="1"/>
          </p:cNvSpPr>
          <p:nvPr/>
        </p:nvSpPr>
        <p:spPr bwMode="auto">
          <a:xfrm>
            <a:off x="5638801" y="4552950"/>
            <a:ext cx="809837"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100</a:t>
            </a:r>
          </a:p>
        </p:txBody>
      </p:sp>
      <p:sp>
        <p:nvSpPr>
          <p:cNvPr id="37" name="Text Box 11"/>
          <p:cNvSpPr txBox="1">
            <a:spLocks noChangeArrowheads="1"/>
          </p:cNvSpPr>
          <p:nvPr/>
        </p:nvSpPr>
        <p:spPr bwMode="auto">
          <a:xfrm>
            <a:off x="7099339" y="2216628"/>
            <a:ext cx="2143087" cy="400110"/>
          </a:xfrm>
          <a:prstGeom prst="rect">
            <a:avLst/>
          </a:prstGeom>
          <a:noFill/>
          <a:ln w="25400">
            <a:noFill/>
            <a:miter lim="800000"/>
            <a:headEnd/>
            <a:tailEnd/>
          </a:ln>
        </p:spPr>
        <p:txBody>
          <a:bodyPr wrap="none">
            <a:spAutoFit/>
          </a:bodyPr>
          <a:lstStyle/>
          <a:p>
            <a:pPr>
              <a:lnSpc>
                <a:spcPct val="100000"/>
              </a:lnSpc>
            </a:pPr>
            <a:r>
              <a:rPr lang="en-US" sz="2000" dirty="0">
                <a:latin typeface="Calibri" pitchFamily="34" charset="0"/>
              </a:rPr>
              <a:t>Predict Taken (OK)</a:t>
            </a:r>
          </a:p>
        </p:txBody>
      </p:sp>
      <p:sp>
        <p:nvSpPr>
          <p:cNvPr id="38" name="Text Box 12"/>
          <p:cNvSpPr txBox="1">
            <a:spLocks noChangeArrowheads="1"/>
          </p:cNvSpPr>
          <p:nvPr/>
        </p:nvSpPr>
        <p:spPr bwMode="auto">
          <a:xfrm>
            <a:off x="7072111" y="3409950"/>
            <a:ext cx="1610890" cy="707886"/>
          </a:xfrm>
          <a:prstGeom prst="rect">
            <a:avLst/>
          </a:prstGeom>
          <a:noFill/>
          <a:ln w="25400">
            <a:noFill/>
            <a:miter lim="800000"/>
            <a:headEnd/>
            <a:tailEnd/>
          </a:ln>
        </p:spPr>
        <p:txBody>
          <a:bodyPr wrap="none">
            <a:spAutoFit/>
          </a:bodyPr>
          <a:lstStyle/>
          <a:p>
            <a:pPr>
              <a:lnSpc>
                <a:spcPct val="100000"/>
              </a:lnSpc>
            </a:pPr>
            <a:r>
              <a:rPr lang="en-US" sz="2000" dirty="0">
                <a:latin typeface="Calibri" pitchFamily="34" charset="0"/>
              </a:rPr>
              <a:t>Predict Taken</a:t>
            </a:r>
          </a:p>
          <a:p>
            <a:pPr>
              <a:lnSpc>
                <a:spcPct val="100000"/>
              </a:lnSpc>
            </a:pPr>
            <a:r>
              <a:rPr lang="en-US" sz="2000" dirty="0">
                <a:latin typeface="Calibri" pitchFamily="34" charset="0"/>
              </a:rPr>
              <a:t>(Oops)</a:t>
            </a:r>
          </a:p>
        </p:txBody>
      </p:sp>
      <p:sp>
        <p:nvSpPr>
          <p:cNvPr id="39" name="Text Box 14"/>
          <p:cNvSpPr txBox="1">
            <a:spLocks noChangeArrowheads="1"/>
          </p:cNvSpPr>
          <p:nvPr/>
        </p:nvSpPr>
        <p:spPr bwMode="auto">
          <a:xfrm>
            <a:off x="5638801" y="5946775"/>
            <a:ext cx="809837"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101</a:t>
            </a:r>
          </a:p>
        </p:txBody>
      </p:sp>
      <p:sp>
        <p:nvSpPr>
          <p:cNvPr id="40" name="Freeform 15"/>
          <p:cNvSpPr>
            <a:spLocks/>
          </p:cNvSpPr>
          <p:nvPr/>
        </p:nvSpPr>
        <p:spPr bwMode="auto">
          <a:xfrm>
            <a:off x="5584825" y="4953000"/>
            <a:ext cx="1587500" cy="4381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41" name="Text Box 16"/>
          <p:cNvSpPr txBox="1">
            <a:spLocks noChangeArrowheads="1"/>
          </p:cNvSpPr>
          <p:nvPr/>
        </p:nvSpPr>
        <p:spPr bwMode="auto">
          <a:xfrm>
            <a:off x="7072112" y="1047750"/>
            <a:ext cx="2219325" cy="707886"/>
          </a:xfrm>
          <a:prstGeom prst="rect">
            <a:avLst/>
          </a:prstGeom>
          <a:noFill/>
          <a:ln w="25400">
            <a:noFill/>
            <a:miter lim="800000"/>
            <a:headEnd/>
            <a:tailEnd/>
          </a:ln>
        </p:spPr>
        <p:txBody>
          <a:bodyPr wrap="none">
            <a:spAutoFit/>
          </a:bodyPr>
          <a:lstStyle/>
          <a:p>
            <a:pPr>
              <a:lnSpc>
                <a:spcPct val="100000"/>
              </a:lnSpc>
            </a:pPr>
            <a:r>
              <a:rPr lang="en-US" sz="2000" i="1" dirty="0">
                <a:latin typeface="Calibri" pitchFamily="34" charset="0"/>
              </a:rPr>
              <a:t>Assume </a:t>
            </a:r>
          </a:p>
          <a:p>
            <a:pPr>
              <a:lnSpc>
                <a:spcPct val="100000"/>
              </a:lnSpc>
            </a:pPr>
            <a:r>
              <a:rPr lang="en-US" sz="2000" i="1" dirty="0">
                <a:latin typeface="Calibri" pitchFamily="34" charset="0"/>
              </a:rPr>
              <a:t>vector length = </a:t>
            </a:r>
            <a:r>
              <a:rPr lang="en-US" sz="2000" i="1" dirty="0">
                <a:solidFill>
                  <a:srgbClr val="C00000"/>
                </a:solidFill>
                <a:latin typeface="Calibri" pitchFamily="34" charset="0"/>
              </a:rPr>
              <a:t>100</a:t>
            </a:r>
          </a:p>
        </p:txBody>
      </p:sp>
      <p:sp>
        <p:nvSpPr>
          <p:cNvPr id="668674" name="Rectangle 2"/>
          <p:cNvSpPr>
            <a:spLocks noGrp="1" noChangeArrowheads="1"/>
          </p:cNvSpPr>
          <p:nvPr>
            <p:ph type="title"/>
          </p:nvPr>
        </p:nvSpPr>
        <p:spPr/>
        <p:txBody>
          <a:bodyPr>
            <a:normAutofit/>
          </a:bodyPr>
          <a:lstStyle/>
          <a:p>
            <a:pPr eaLnBrk="1" hangingPunct="1">
              <a:defRPr/>
            </a:pPr>
            <a:r>
              <a:rPr lang="en-US"/>
              <a:t>Branch Misprediction Invalidation</a:t>
            </a:r>
          </a:p>
        </p:txBody>
      </p:sp>
      <p:sp>
        <p:nvSpPr>
          <p:cNvPr id="2" name="Slide Number Placeholder 1">
            <a:extLst>
              <a:ext uri="{FF2B5EF4-FFF2-40B4-BE49-F238E27FC236}">
                <a16:creationId xmlns:a16="http://schemas.microsoft.com/office/drawing/2014/main" id="{F49A26D7-C353-423F-84BB-130D790C47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2239" name="Text Box 15"/>
          <p:cNvSpPr txBox="1">
            <a:spLocks noChangeArrowheads="1"/>
          </p:cNvSpPr>
          <p:nvPr/>
        </p:nvSpPr>
        <p:spPr bwMode="auto">
          <a:xfrm>
            <a:off x="7467600" y="4928556"/>
            <a:ext cx="1097736" cy="369332"/>
          </a:xfrm>
          <a:prstGeom prst="rect">
            <a:avLst/>
          </a:prstGeom>
          <a:noFill/>
          <a:ln w="25400">
            <a:noFill/>
            <a:miter lim="800000"/>
            <a:headEnd/>
            <a:tailEnd/>
          </a:ln>
        </p:spPr>
        <p:txBody>
          <a:bodyPr wrap="none">
            <a:spAutoFit/>
          </a:bodyPr>
          <a:lstStyle/>
          <a:p>
            <a:pPr>
              <a:lnSpc>
                <a:spcPct val="100000"/>
              </a:lnSpc>
            </a:pPr>
            <a:r>
              <a:rPr lang="en-US" dirty="0">
                <a:solidFill>
                  <a:srgbClr val="C00000"/>
                </a:solidFill>
                <a:latin typeface="Calibri" pitchFamily="34" charset="0"/>
              </a:rPr>
              <a:t>Invalidate</a:t>
            </a:r>
          </a:p>
        </p:txBody>
      </p:sp>
      <p:sp>
        <p:nvSpPr>
          <p:cNvPr id="52242" name="Line 18"/>
          <p:cNvSpPr>
            <a:spLocks noChangeShapeType="1"/>
          </p:cNvSpPr>
          <p:nvPr/>
        </p:nvSpPr>
        <p:spPr bwMode="auto">
          <a:xfrm>
            <a:off x="2209800" y="41148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3" name="Line 19"/>
          <p:cNvSpPr>
            <a:spLocks noChangeShapeType="1"/>
          </p:cNvSpPr>
          <p:nvPr/>
        </p:nvSpPr>
        <p:spPr bwMode="auto">
          <a:xfrm>
            <a:off x="2209800" y="4385096"/>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4" name="Line 20"/>
          <p:cNvSpPr>
            <a:spLocks noChangeShapeType="1"/>
          </p:cNvSpPr>
          <p:nvPr/>
        </p:nvSpPr>
        <p:spPr bwMode="auto">
          <a:xfrm>
            <a:off x="2209800" y="4613696"/>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5" name="Line 21"/>
          <p:cNvSpPr>
            <a:spLocks noChangeShapeType="1"/>
          </p:cNvSpPr>
          <p:nvPr/>
        </p:nvSpPr>
        <p:spPr bwMode="auto">
          <a:xfrm>
            <a:off x="2209800" y="48768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6" name="Line 22"/>
          <p:cNvSpPr>
            <a:spLocks noChangeShapeType="1"/>
          </p:cNvSpPr>
          <p:nvPr/>
        </p:nvSpPr>
        <p:spPr bwMode="auto">
          <a:xfrm>
            <a:off x="2209800" y="51054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7" name="Line 23"/>
          <p:cNvSpPr>
            <a:spLocks noChangeShapeType="1"/>
          </p:cNvSpPr>
          <p:nvPr/>
        </p:nvSpPr>
        <p:spPr bwMode="auto">
          <a:xfrm>
            <a:off x="2209800" y="5545348"/>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8" name="Line 24"/>
          <p:cNvSpPr>
            <a:spLocks noChangeShapeType="1"/>
          </p:cNvSpPr>
          <p:nvPr/>
        </p:nvSpPr>
        <p:spPr bwMode="auto">
          <a:xfrm>
            <a:off x="2209800" y="5773948"/>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9" name="Line 25"/>
          <p:cNvSpPr>
            <a:spLocks noChangeShapeType="1"/>
          </p:cNvSpPr>
          <p:nvPr/>
        </p:nvSpPr>
        <p:spPr bwMode="auto">
          <a:xfrm>
            <a:off x="2209800" y="60198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50" name="AutoShape 26"/>
          <p:cNvSpPr>
            <a:spLocks/>
          </p:cNvSpPr>
          <p:nvPr/>
        </p:nvSpPr>
        <p:spPr bwMode="auto">
          <a:xfrm>
            <a:off x="7086600" y="4070350"/>
            <a:ext cx="304800" cy="2178050"/>
          </a:xfrm>
          <a:prstGeom prst="rightBrace">
            <a:avLst>
              <a:gd name="adj1" fmla="val 56250"/>
              <a:gd name="adj2" fmla="val 50000"/>
            </a:avLst>
          </a:prstGeom>
          <a:noFill/>
          <a:ln w="25400">
            <a:solidFill>
              <a:srgbClr val="C00000"/>
            </a:solidFill>
            <a:round/>
            <a:headEnd/>
            <a:tailEnd/>
          </a:ln>
        </p:spPr>
        <p:txBody>
          <a:bodyPr wrap="none" anchor="ctr"/>
          <a:lstStyle/>
          <a:p>
            <a:endParaRPr lang="en-US" dirty="0">
              <a:solidFill>
                <a:srgbClr val="C00000"/>
              </a:solidFill>
              <a:latin typeface="Calibri" pitchFamily="34" charset="0"/>
            </a:endParaRPr>
          </a:p>
        </p:txBody>
      </p:sp>
      <p:sp>
        <p:nvSpPr>
          <p:cNvPr id="46" name="Line 25"/>
          <p:cNvSpPr>
            <a:spLocks noChangeShapeType="1"/>
          </p:cNvSpPr>
          <p:nvPr/>
        </p:nvSpPr>
        <p:spPr bwMode="auto">
          <a:xfrm>
            <a:off x="2209800" y="62484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mc:AlternateContent xmlns:mc="http://schemas.openxmlformats.org/markup-compatibility/2006" xmlns:a14="http://schemas.microsoft.com/office/drawing/2010/main">
        <mc:Choice Requires="a14">
          <p:sp>
            <p:nvSpPr>
              <p:cNvPr id="42"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42"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310995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normAutofit/>
          </a:bodyPr>
          <a:lstStyle/>
          <a:p>
            <a:pPr eaLnBrk="1" hangingPunct="1">
              <a:defRPr/>
            </a:pPr>
            <a:r>
              <a:rPr lang="en-US" dirty="0"/>
              <a:t>Branch Misprediction Recovery</a:t>
            </a:r>
          </a:p>
        </p:txBody>
      </p:sp>
      <p:sp>
        <p:nvSpPr>
          <p:cNvPr id="2" name="Slide Number Placeholder 1">
            <a:extLst>
              <a:ext uri="{FF2B5EF4-FFF2-40B4-BE49-F238E27FC236}">
                <a16:creationId xmlns:a16="http://schemas.microsoft.com/office/drawing/2014/main" id="{1AE860FF-340C-40F1-96E3-E76CA7F47C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9699" name="Rectangle 3"/>
          <p:cNvSpPr>
            <a:spLocks noGrp="1" noChangeArrowheads="1"/>
          </p:cNvSpPr>
          <p:nvPr>
            <p:ph type="body" idx="4294967295"/>
          </p:nvPr>
        </p:nvSpPr>
        <p:spPr>
          <a:xfrm>
            <a:off x="0" y="3962400"/>
            <a:ext cx="8010525" cy="1368425"/>
          </a:xfrm>
        </p:spPr>
        <p:txBody>
          <a:bodyPr/>
          <a:lstStyle/>
          <a:p>
            <a:pPr eaLnBrk="1" hangingPunct="1">
              <a:defRPr/>
            </a:pPr>
            <a:r>
              <a:rPr lang="en-US" dirty="0"/>
              <a:t>Performance Cost</a:t>
            </a:r>
          </a:p>
          <a:p>
            <a:pPr lvl="1" eaLnBrk="1" hangingPunct="1">
              <a:defRPr/>
            </a:pPr>
            <a:r>
              <a:rPr lang="en-US" dirty="0"/>
              <a:t>Multiple clock cycles on modern processor</a:t>
            </a:r>
          </a:p>
          <a:p>
            <a:pPr lvl="1" eaLnBrk="1" hangingPunct="1">
              <a:defRPr/>
            </a:pPr>
            <a:r>
              <a:rPr lang="en-US" dirty="0"/>
              <a:t>Can be a major performance limiter</a:t>
            </a:r>
          </a:p>
        </p:txBody>
      </p:sp>
      <p:sp>
        <p:nvSpPr>
          <p:cNvPr id="53252" name="Rectangle 5"/>
          <p:cNvSpPr>
            <a:spLocks noChangeArrowheads="1"/>
          </p:cNvSpPr>
          <p:nvPr/>
        </p:nvSpPr>
        <p:spPr bwMode="auto">
          <a:xfrm>
            <a:off x="2113862" y="1354029"/>
            <a:ext cx="5341039" cy="1813317"/>
          </a:xfrm>
          <a:prstGeom prst="rect">
            <a:avLst/>
          </a:prstGeom>
          <a:solidFill>
            <a:schemeClr val="bg1">
              <a:lumMod val="95000"/>
            </a:schemeClr>
          </a:solidFill>
          <a:ln w="12700" cmpd="dbl">
            <a:solidFill>
              <a:schemeClr val="tx1"/>
            </a:solidFill>
            <a:miter lim="800000"/>
            <a:headEnd/>
            <a:tailEnd/>
          </a:ln>
        </p:spPr>
        <p:txBody>
          <a:bodyPr wrap="square" lIns="90487" tIns="44450" rIns="90487" bIns="44450">
            <a:spAutoFit/>
          </a:bodyPr>
          <a:lstStyle/>
          <a:p>
            <a:pPr>
              <a:tabLst>
                <a:tab pos="685800" algn="l"/>
                <a:tab pos="1435100" algn="l"/>
                <a:tab pos="3606800" algn="l"/>
                <a:tab pos="4686300" algn="l"/>
              </a:tabLst>
            </a:pPr>
            <a:r>
              <a:rPr lang="cs-CZ" sz="1600" dirty="0">
                <a:latin typeface="Courier New" pitchFamily="49" charset="0"/>
              </a:rPr>
              <a:t>  401029:  </a:t>
            </a:r>
            <a:r>
              <a:rPr lang="cs-CZ" sz="1600" dirty="0" err="1">
                <a:latin typeface="Courier New" pitchFamily="49" charset="0"/>
              </a:rPr>
              <a:t>vmulsd</a:t>
            </a:r>
            <a:r>
              <a:rPr lang="cs-CZ" sz="1600" dirty="0">
                <a:latin typeface="Courier New" pitchFamily="49" charset="0"/>
              </a:rPr>
              <a:t> (%</a:t>
            </a:r>
            <a:r>
              <a:rPr lang="cs-CZ" sz="1600" dirty="0" err="1">
                <a:latin typeface="Courier New" pitchFamily="49" charset="0"/>
              </a:rPr>
              <a:t>rdx</a:t>
            </a:r>
            <a:r>
              <a:rPr lang="cs-CZ" sz="1600" dirty="0">
                <a:latin typeface="Courier New" pitchFamily="49" charset="0"/>
              </a:rPr>
              <a:t>),%xmm0,%xmm0</a:t>
            </a:r>
          </a:p>
          <a:p>
            <a:pPr>
              <a:tabLst>
                <a:tab pos="685800" algn="l"/>
                <a:tab pos="1435100" algn="l"/>
                <a:tab pos="3606800" algn="l"/>
                <a:tab pos="4686300" algn="l"/>
              </a:tabLst>
            </a:pPr>
            <a:r>
              <a:rPr lang="cs-CZ" sz="1600" dirty="0">
                <a:latin typeface="Courier New" pitchFamily="49" charset="0"/>
              </a:rPr>
              <a:t>  40102d:  </a:t>
            </a:r>
            <a:r>
              <a:rPr lang="cs-CZ" sz="1600" dirty="0" err="1">
                <a:latin typeface="Courier New" pitchFamily="49" charset="0"/>
              </a:rPr>
              <a:t>add</a:t>
            </a:r>
            <a:r>
              <a:rPr lang="cs-CZ" sz="1600" dirty="0">
                <a:latin typeface="Courier New" pitchFamily="49" charset="0"/>
              </a:rPr>
              <a:t>    $0x8,%rdx</a:t>
            </a:r>
          </a:p>
          <a:p>
            <a:pPr>
              <a:tabLst>
                <a:tab pos="685800" algn="l"/>
                <a:tab pos="1435100" algn="l"/>
                <a:tab pos="3606800" algn="l"/>
                <a:tab pos="4686300" algn="l"/>
              </a:tabLst>
            </a:pPr>
            <a:r>
              <a:rPr lang="cs-CZ" sz="1600" dirty="0">
                <a:latin typeface="Courier New" pitchFamily="49" charset="0"/>
              </a:rPr>
              <a:t>  401031:  </a:t>
            </a:r>
            <a:r>
              <a:rPr lang="cs-CZ" sz="1600" dirty="0" err="1">
                <a:latin typeface="Courier New" pitchFamily="49" charset="0"/>
              </a:rPr>
              <a:t>cmp</a:t>
            </a:r>
            <a:r>
              <a:rPr lang="cs-CZ" sz="1600" dirty="0">
                <a:latin typeface="Courier New" pitchFamily="49" charset="0"/>
              </a:rPr>
              <a:t>    %</a:t>
            </a:r>
            <a:r>
              <a:rPr lang="cs-CZ" sz="1600" dirty="0" err="1">
                <a:latin typeface="Courier New" pitchFamily="49" charset="0"/>
              </a:rPr>
              <a:t>rax</a:t>
            </a:r>
            <a:r>
              <a:rPr lang="cs-CZ" sz="1600" dirty="0">
                <a:latin typeface="Courier New" pitchFamily="49" charset="0"/>
              </a:rPr>
              <a:t>,%</a:t>
            </a:r>
            <a:r>
              <a:rPr lang="cs-CZ" sz="1600" dirty="0" err="1">
                <a:latin typeface="Courier New" pitchFamily="49" charset="0"/>
              </a:rPr>
              <a:t>rdx</a:t>
            </a:r>
            <a:endParaRPr lang="cs-CZ" sz="1600" dirty="0">
              <a:latin typeface="Courier New" pitchFamily="49" charset="0"/>
            </a:endParaRPr>
          </a:p>
          <a:p>
            <a:pPr>
              <a:tabLst>
                <a:tab pos="685800" algn="l"/>
                <a:tab pos="1435100" algn="l"/>
                <a:tab pos="3606800" algn="l"/>
                <a:tab pos="4686300" algn="l"/>
              </a:tabLst>
            </a:pPr>
            <a:r>
              <a:rPr lang="cs-CZ" sz="1600" dirty="0">
                <a:latin typeface="Courier New" pitchFamily="49" charset="0"/>
              </a:rPr>
              <a:t>  401034:  </a:t>
            </a:r>
            <a:r>
              <a:rPr lang="cs-CZ" sz="1600" dirty="0" err="1">
                <a:latin typeface="Courier New" pitchFamily="49" charset="0"/>
              </a:rPr>
              <a:t>jne</a:t>
            </a:r>
            <a:r>
              <a:rPr lang="cs-CZ" sz="1600" dirty="0">
                <a:latin typeface="Courier New" pitchFamily="49" charset="0"/>
              </a:rPr>
              <a:t>    401029</a:t>
            </a:r>
          </a:p>
          <a:p>
            <a:pPr>
              <a:tabLst>
                <a:tab pos="685800" algn="l"/>
                <a:tab pos="1435100" algn="l"/>
                <a:tab pos="3606800" algn="l"/>
                <a:tab pos="4686300" algn="l"/>
              </a:tabLst>
            </a:pPr>
            <a:r>
              <a:rPr lang="cs-CZ" sz="1600" dirty="0">
                <a:latin typeface="Courier New" pitchFamily="49" charset="0"/>
              </a:rPr>
              <a:t>  401036:  </a:t>
            </a:r>
            <a:r>
              <a:rPr lang="cs-CZ" sz="1600" dirty="0" err="1">
                <a:latin typeface="Courier New" pitchFamily="49" charset="0"/>
              </a:rPr>
              <a:t>jmp</a:t>
            </a:r>
            <a:r>
              <a:rPr lang="cs-CZ" sz="1600" dirty="0">
                <a:latin typeface="Courier New" pitchFamily="49" charset="0"/>
              </a:rPr>
              <a:t>    401040</a:t>
            </a:r>
          </a:p>
          <a:p>
            <a:pPr>
              <a:tabLst>
                <a:tab pos="685800" algn="l"/>
                <a:tab pos="1435100" algn="l"/>
                <a:tab pos="3606800" algn="l"/>
                <a:tab pos="4686300" algn="l"/>
              </a:tabLst>
            </a:pPr>
            <a:r>
              <a:rPr lang="cs-CZ" sz="1600" dirty="0">
                <a:latin typeface="Courier New" pitchFamily="49" charset="0"/>
              </a:rPr>
              <a:t>   . . .</a:t>
            </a:r>
          </a:p>
          <a:p>
            <a:pPr>
              <a:tabLst>
                <a:tab pos="685800" algn="l"/>
                <a:tab pos="1435100" algn="l"/>
                <a:tab pos="3606800" algn="l"/>
                <a:tab pos="4686300" algn="l"/>
              </a:tabLst>
            </a:pPr>
            <a:r>
              <a:rPr lang="cs-CZ" sz="1600" dirty="0">
                <a:latin typeface="Courier New" pitchFamily="49" charset="0"/>
              </a:rPr>
              <a:t>  401040:  </a:t>
            </a:r>
            <a:r>
              <a:rPr lang="cs-CZ" sz="1600" dirty="0" err="1">
                <a:latin typeface="Courier New" pitchFamily="49" charset="0"/>
              </a:rPr>
              <a:t>vmovsd</a:t>
            </a:r>
            <a:r>
              <a:rPr lang="cs-CZ" sz="1600" dirty="0">
                <a:latin typeface="Courier New" pitchFamily="49" charset="0"/>
              </a:rPr>
              <a:t> %xmm0,(%r12)</a:t>
            </a:r>
            <a:endParaRPr lang="en-US" sz="1600" dirty="0">
              <a:latin typeface="Courier New" pitchFamily="49" charset="0"/>
            </a:endParaRPr>
          </a:p>
        </p:txBody>
      </p:sp>
      <p:sp>
        <p:nvSpPr>
          <p:cNvPr id="53253" name="Freeform 7"/>
          <p:cNvSpPr>
            <a:spLocks/>
          </p:cNvSpPr>
          <p:nvPr/>
        </p:nvSpPr>
        <p:spPr bwMode="auto">
          <a:xfrm>
            <a:off x="5317627" y="2260687"/>
            <a:ext cx="1968500" cy="22860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53254" name="Text Box 9"/>
          <p:cNvSpPr txBox="1">
            <a:spLocks noChangeArrowheads="1"/>
          </p:cNvSpPr>
          <p:nvPr/>
        </p:nvSpPr>
        <p:spPr bwMode="auto">
          <a:xfrm>
            <a:off x="6301877" y="167640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99</a:t>
            </a:r>
          </a:p>
        </p:txBody>
      </p:sp>
      <p:sp>
        <p:nvSpPr>
          <p:cNvPr id="53255" name="Text Box 11"/>
          <p:cNvSpPr txBox="1">
            <a:spLocks noChangeArrowheads="1"/>
          </p:cNvSpPr>
          <p:nvPr/>
        </p:nvSpPr>
        <p:spPr bwMode="auto">
          <a:xfrm>
            <a:off x="7489372" y="1796230"/>
            <a:ext cx="2030941" cy="369332"/>
          </a:xfrm>
          <a:prstGeom prst="rect">
            <a:avLst/>
          </a:prstGeom>
          <a:noFill/>
          <a:ln w="25400">
            <a:noFill/>
            <a:miter lim="800000"/>
            <a:headEnd/>
            <a:tailEnd/>
          </a:ln>
        </p:spPr>
        <p:txBody>
          <a:bodyPr wrap="none">
            <a:spAutoFit/>
          </a:bodyPr>
          <a:lstStyle/>
          <a:p>
            <a:pPr>
              <a:lnSpc>
                <a:spcPct val="100000"/>
              </a:lnSpc>
            </a:pPr>
            <a:r>
              <a:rPr lang="en-US" dirty="0">
                <a:latin typeface="Calibri" pitchFamily="34" charset="0"/>
              </a:rPr>
              <a:t>Definitely not taken</a:t>
            </a:r>
          </a:p>
        </p:txBody>
      </p:sp>
      <p:sp>
        <p:nvSpPr>
          <p:cNvPr id="8" name="AutoShape 8"/>
          <p:cNvSpPr>
            <a:spLocks/>
          </p:cNvSpPr>
          <p:nvPr/>
        </p:nvSpPr>
        <p:spPr bwMode="auto">
          <a:xfrm>
            <a:off x="7482114" y="2471651"/>
            <a:ext cx="304800" cy="609600"/>
          </a:xfrm>
          <a:prstGeom prst="rightBrace">
            <a:avLst>
              <a:gd name="adj1" fmla="val 16667"/>
              <a:gd name="adj2" fmla="val 50000"/>
            </a:avLst>
          </a:prstGeom>
          <a:noFill/>
          <a:ln w="25400">
            <a:solidFill>
              <a:schemeClr val="tx1"/>
            </a:solidFill>
            <a:round/>
            <a:headEnd/>
            <a:tailEnd/>
          </a:ln>
        </p:spPr>
        <p:txBody>
          <a:bodyPr wrap="none" anchor="ctr"/>
          <a:lstStyle/>
          <a:p>
            <a:endParaRPr lang="en-US" dirty="0">
              <a:latin typeface="Calibri" pitchFamily="34" charset="0"/>
            </a:endParaRPr>
          </a:p>
        </p:txBody>
      </p:sp>
      <p:sp>
        <p:nvSpPr>
          <p:cNvPr id="9" name="Text Box 9"/>
          <p:cNvSpPr txBox="1">
            <a:spLocks noChangeArrowheads="1"/>
          </p:cNvSpPr>
          <p:nvPr/>
        </p:nvSpPr>
        <p:spPr bwMode="auto">
          <a:xfrm>
            <a:off x="7828732" y="2370026"/>
            <a:ext cx="936475" cy="646331"/>
          </a:xfrm>
          <a:prstGeom prst="rect">
            <a:avLst/>
          </a:prstGeom>
          <a:noFill/>
          <a:ln w="25400">
            <a:noFill/>
            <a:miter lim="800000"/>
            <a:headEnd/>
            <a:tailEnd/>
          </a:ln>
        </p:spPr>
        <p:txBody>
          <a:bodyPr wrap="none">
            <a:spAutoFit/>
          </a:bodyPr>
          <a:lstStyle/>
          <a:p>
            <a:pPr>
              <a:lnSpc>
                <a:spcPct val="100000"/>
              </a:lnSpc>
            </a:pPr>
            <a:r>
              <a:rPr lang="en-US" dirty="0">
                <a:latin typeface="Calibri" pitchFamily="34" charset="0"/>
              </a:rPr>
              <a:t>Reload</a:t>
            </a:r>
          </a:p>
          <a:p>
            <a:pPr>
              <a:lnSpc>
                <a:spcPct val="100000"/>
              </a:lnSpc>
            </a:pPr>
            <a:r>
              <a:rPr lang="en-US" dirty="0">
                <a:latin typeface="Calibri" pitchFamily="34" charset="0"/>
              </a:rPr>
              <a:t>Pipeline</a:t>
            </a:r>
          </a:p>
        </p:txBody>
      </p:sp>
      <mc:AlternateContent xmlns:mc="http://schemas.openxmlformats.org/markup-compatibility/2006" xmlns:a14="http://schemas.microsoft.com/office/drawing/2010/main">
        <mc:Choice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15112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Prediction Numbers</a:t>
            </a:r>
          </a:p>
        </p:txBody>
      </p:sp>
      <p:sp>
        <p:nvSpPr>
          <p:cNvPr id="3" name="Content Placeholder 2"/>
          <p:cNvSpPr>
            <a:spLocks noGrp="1"/>
          </p:cNvSpPr>
          <p:nvPr>
            <p:ph idx="1"/>
          </p:nvPr>
        </p:nvSpPr>
        <p:spPr/>
        <p:txBody>
          <a:bodyPr/>
          <a:lstStyle/>
          <a:p>
            <a:endParaRPr lang="en-US" dirty="0"/>
          </a:p>
          <a:p>
            <a:r>
              <a:rPr lang="en-US" dirty="0"/>
              <a:t>Default behavior:</a:t>
            </a:r>
          </a:p>
          <a:p>
            <a:pPr lvl="1"/>
            <a:r>
              <a:rPr lang="en-US" dirty="0"/>
              <a:t>Backwards branches are often loops so predict taken </a:t>
            </a:r>
          </a:p>
          <a:p>
            <a:pPr lvl="1"/>
            <a:r>
              <a:rPr lang="en-US" dirty="0"/>
              <a:t>Forwards branches are often if so predict not taken</a:t>
            </a:r>
          </a:p>
          <a:p>
            <a:pPr marL="0" indent="0">
              <a:buNone/>
            </a:pPr>
            <a:endParaRPr lang="en-US" dirty="0"/>
          </a:p>
          <a:p>
            <a:r>
              <a:rPr lang="en-US" dirty="0"/>
              <a:t>Predictors average better than 95% accuracy</a:t>
            </a:r>
          </a:p>
          <a:p>
            <a:pPr lvl="1"/>
            <a:r>
              <a:rPr lang="en-US" dirty="0"/>
              <a:t>Most branches are already predictable.</a:t>
            </a:r>
          </a:p>
          <a:p>
            <a:pPr marL="0" indent="0">
              <a:buNone/>
            </a:pPr>
            <a:endParaRPr lang="en-US" dirty="0"/>
          </a:p>
          <a:p>
            <a:endParaRPr lang="en-US" dirty="0"/>
          </a:p>
          <a:p>
            <a:r>
              <a:rPr lang="en-US" dirty="0"/>
              <a:t>Bonus material: </a:t>
            </a:r>
          </a:p>
          <a:p>
            <a:pPr lvl="1"/>
            <a:r>
              <a:rPr lang="en-US" sz="1800" dirty="0">
                <a:hlinkClick r:id="rId2"/>
              </a:rPr>
              <a:t>http://stackoverflow.com/questions/11227809/why-is-processing-a-sorted-array-faster-than-an-unsorted-array</a:t>
            </a:r>
            <a:r>
              <a:rPr lang="en-US" sz="1800" dirty="0"/>
              <a:t> </a:t>
            </a:r>
            <a:endParaRPr lang="en-US" dirty="0"/>
          </a:p>
        </p:txBody>
      </p:sp>
      <p:sp>
        <p:nvSpPr>
          <p:cNvPr id="4" name="Slide Number Placeholder 3">
            <a:extLst>
              <a:ext uri="{FF2B5EF4-FFF2-40B4-BE49-F238E27FC236}">
                <a16:creationId xmlns:a16="http://schemas.microsoft.com/office/drawing/2014/main" id="{7CBA4805-4EE8-442A-ADA9-2BBA3E9B3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xmlns="">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2657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B79827-5E68-425C-9B80-AD25E74BC3A6}"/>
              </a:ext>
            </a:extLst>
          </p:cNvPr>
          <p:cNvSpPr>
            <a:spLocks noGrp="1"/>
          </p:cNvSpPr>
          <p:nvPr>
            <p:ph type="title"/>
          </p:nvPr>
        </p:nvSpPr>
        <p:spPr/>
        <p:txBody>
          <a:bodyPr/>
          <a:lstStyle/>
          <a:p>
            <a:r>
              <a:rPr lang="en-US" dirty="0"/>
              <a:t>Short trip: actors, the “speculative execution” trick </a:t>
            </a:r>
            <a:r>
              <a:rPr lang="en-US" sz="2000" dirty="0"/>
              <a:t>[it’s tricky]</a:t>
            </a:r>
            <a:endParaRPr lang="en-US" dirty="0"/>
          </a:p>
        </p:txBody>
      </p:sp>
      <p:sp>
        <p:nvSpPr>
          <p:cNvPr id="10" name="Content Placeholder 9">
            <a:extLst>
              <a:ext uri="{FF2B5EF4-FFF2-40B4-BE49-F238E27FC236}">
                <a16:creationId xmlns:a16="http://schemas.microsoft.com/office/drawing/2014/main" id="{FC7D147A-637C-4FDA-8B77-8927622D603C}"/>
              </a:ext>
            </a:extLst>
          </p:cNvPr>
          <p:cNvSpPr>
            <a:spLocks noGrp="1"/>
          </p:cNvSpPr>
          <p:nvPr>
            <p:ph idx="1"/>
          </p:nvPr>
        </p:nvSpPr>
        <p:spPr/>
        <p:txBody>
          <a:bodyPr>
            <a:normAutofit fontScale="92500" lnSpcReduction="20000"/>
          </a:bodyPr>
          <a:lstStyle/>
          <a:p>
            <a:r>
              <a:rPr lang="en-US" dirty="0"/>
              <a:t>“instruction issue phase” vs. “instruction retirement phase”:  two different animals</a:t>
            </a:r>
          </a:p>
          <a:p>
            <a:pPr lvl="1"/>
            <a:endParaRPr lang="en-US" dirty="0"/>
          </a:p>
          <a:p>
            <a:r>
              <a:rPr lang="en-US" dirty="0"/>
              <a:t>ROB: reorder buffer </a:t>
            </a:r>
          </a:p>
          <a:p>
            <a:pPr lvl="1"/>
            <a:r>
              <a:rPr lang="en-US" dirty="0"/>
              <a:t>At issue time, an instruction is assigned an entry at the tail of the ROB. It’s there while in flight, before being committed</a:t>
            </a:r>
          </a:p>
          <a:p>
            <a:pPr lvl="1"/>
            <a:endParaRPr lang="en-US" dirty="0"/>
          </a:p>
          <a:p>
            <a:r>
              <a:rPr lang="en-US" dirty="0"/>
              <a:t>RAT: register alias table</a:t>
            </a:r>
          </a:p>
          <a:p>
            <a:pPr lvl="1"/>
            <a:r>
              <a:rPr lang="en-US" dirty="0"/>
              <a:t>RAT needed because of “register renaming”, which is a technique that abstracts logical registers from physical registers</a:t>
            </a:r>
          </a:p>
          <a:p>
            <a:pPr lvl="2"/>
            <a:r>
              <a:rPr lang="en-US" dirty="0"/>
              <a:t>Every logical register has a set of physical registers associated with it</a:t>
            </a:r>
          </a:p>
          <a:p>
            <a:pPr lvl="2"/>
            <a:r>
              <a:rPr lang="en-US" dirty="0"/>
              <a:t>The physical registers are opaque and cannot be referenced directly but only via the canonical names</a:t>
            </a:r>
          </a:p>
          <a:p>
            <a:pPr lvl="1"/>
            <a:endParaRPr lang="en-US" dirty="0"/>
          </a:p>
          <a:p>
            <a:r>
              <a:rPr lang="en-US" dirty="0"/>
              <a:t>The interplay between ROB and RAT allows an unwinding of the instructions without compromising the state of the program (since things were not committed yet)</a:t>
            </a:r>
          </a:p>
          <a:p>
            <a:pPr lvl="1"/>
            <a:endParaRPr lang="en-US" dirty="0"/>
          </a:p>
          <a:p>
            <a:r>
              <a:rPr lang="en-US" dirty="0"/>
              <a:t>Resources: see </a:t>
            </a:r>
            <a:r>
              <a:rPr lang="en-US" dirty="0">
                <a:hlinkClick r:id="rId2"/>
              </a:rPr>
              <a:t>here</a:t>
            </a:r>
            <a:r>
              <a:rPr lang="en-US" dirty="0"/>
              <a:t> and </a:t>
            </a:r>
            <a:r>
              <a:rPr lang="en-US" dirty="0">
                <a:hlinkClick r:id="rId3"/>
              </a:rPr>
              <a:t>here</a:t>
            </a:r>
            <a:r>
              <a:rPr lang="en-US" dirty="0"/>
              <a:t>, it takes 7 mins total.</a:t>
            </a:r>
          </a:p>
        </p:txBody>
      </p:sp>
      <p:sp>
        <p:nvSpPr>
          <p:cNvPr id="3" name="Slide Number Placeholder 2">
            <a:extLst>
              <a:ext uri="{FF2B5EF4-FFF2-40B4-BE49-F238E27FC236}">
                <a16:creationId xmlns:a16="http://schemas.microsoft.com/office/drawing/2014/main" id="{4490AF9F-4289-470D-8739-60E9279D27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311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pPr eaLnBrk="1" hangingPunct="1">
              <a:defRPr/>
            </a:pPr>
            <a:r>
              <a:rPr lang="en-US" dirty="0"/>
              <a:t>Looking back at examples, what we did to improve performance</a:t>
            </a:r>
          </a:p>
        </p:txBody>
      </p:sp>
      <p:sp>
        <p:nvSpPr>
          <p:cNvPr id="381955" name="Rectangle 3"/>
          <p:cNvSpPr>
            <a:spLocks noGrp="1" noChangeArrowheads="1"/>
          </p:cNvSpPr>
          <p:nvPr>
            <p:ph idx="1"/>
          </p:nvPr>
        </p:nvSpPr>
        <p:spPr/>
        <p:txBody>
          <a:bodyPr>
            <a:normAutofit/>
          </a:bodyPr>
          <a:lstStyle/>
          <a:p>
            <a:pPr lvl="1">
              <a:defRPr/>
            </a:pPr>
            <a:endParaRPr lang="en-US" dirty="0"/>
          </a:p>
          <a:p>
            <a:pPr eaLnBrk="1" hangingPunct="1">
              <a:defRPr/>
            </a:pPr>
            <a:endParaRPr lang="en-US" dirty="0"/>
          </a:p>
          <a:p>
            <a:pPr lvl="1">
              <a:defRPr/>
            </a:pPr>
            <a:endParaRPr lang="en-US" dirty="0"/>
          </a:p>
          <a:p>
            <a:pPr lvl="1">
              <a:defRPr/>
            </a:pPr>
            <a:r>
              <a:rPr lang="en-US" dirty="0"/>
              <a:t>Used good compiler and the right flags</a:t>
            </a:r>
          </a:p>
          <a:p>
            <a:pPr lvl="1">
              <a:defRPr/>
            </a:pPr>
            <a:endParaRPr lang="en-US" dirty="0"/>
          </a:p>
          <a:p>
            <a:pPr lvl="1">
              <a:defRPr/>
            </a:pPr>
            <a:r>
              <a:rPr lang="en-US" dirty="0"/>
              <a:t>Helped the compiler get optimization going (use “</a:t>
            </a:r>
            <a:r>
              <a:rPr lang="en-US" dirty="0">
                <a:latin typeface="Consolas" panose="020B0609020204030204" pitchFamily="49" charset="0"/>
              </a:rPr>
              <a:t>restrict</a:t>
            </a:r>
            <a:r>
              <a:rPr lang="en-US" dirty="0"/>
              <a:t>” keyword on pointer arguments)</a:t>
            </a:r>
          </a:p>
          <a:p>
            <a:pPr lvl="1" eaLnBrk="1" hangingPunct="1">
              <a:defRPr/>
            </a:pPr>
            <a:endParaRPr lang="en-US" dirty="0"/>
          </a:p>
          <a:p>
            <a:pPr lvl="1" eaLnBrk="1" hangingPunct="1">
              <a:defRPr/>
            </a:pPr>
            <a:r>
              <a:rPr lang="en-US" dirty="0"/>
              <a:t>Exploited instruction-level parallelism</a:t>
            </a:r>
          </a:p>
        </p:txBody>
      </p:sp>
      <p:sp>
        <p:nvSpPr>
          <p:cNvPr id="2" name="Slide Number Placeholder 1">
            <a:extLst>
              <a:ext uri="{FF2B5EF4-FFF2-40B4-BE49-F238E27FC236}">
                <a16:creationId xmlns:a16="http://schemas.microsoft.com/office/drawing/2014/main" id="{F1DACE25-A51E-482A-B495-6445E2D59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3523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734" y="4005547"/>
            <a:ext cx="10263117" cy="823393"/>
          </a:xfrm>
        </p:spPr>
        <p:txBody>
          <a:bodyPr>
            <a:normAutofit fontScale="90000"/>
          </a:bodyPr>
          <a:lstStyle/>
          <a:p>
            <a:r>
              <a:rPr lang="en-US" dirty="0"/>
              <a:t>Parallel Computing with the Message Passing Interface (MPI)</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en-US" sz="3200" dirty="0"/>
              <a:t>Acknowledgments</a:t>
            </a:r>
          </a:p>
        </p:txBody>
      </p:sp>
      <p:sp>
        <p:nvSpPr>
          <p:cNvPr id="3077" name="Rectangle 3"/>
          <p:cNvSpPr>
            <a:spLocks noGrp="1" noChangeArrowheads="1"/>
          </p:cNvSpPr>
          <p:nvPr>
            <p:ph idx="1"/>
          </p:nvPr>
        </p:nvSpPr>
        <p:spPr/>
        <p:txBody>
          <a:bodyPr/>
          <a:lstStyle/>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1800" dirty="0"/>
              <a:t>Parts of the MPI material covered draws on slides made available by Irish Centre for High-End Computing (ICHEC)</a:t>
            </a:r>
          </a:p>
          <a:p>
            <a:pPr lvl="1">
              <a:lnSpc>
                <a:spcPct val="90000"/>
              </a:lnSpc>
            </a:pPr>
            <a:r>
              <a:rPr lang="en-US" sz="1400" dirty="0"/>
              <a:t>The ICHEC material was based on the MPI course developed by Rolf </a:t>
            </a:r>
            <a:r>
              <a:rPr lang="en-US" sz="1400" dirty="0" err="1"/>
              <a:t>Rabenseifner</a:t>
            </a:r>
            <a:r>
              <a:rPr lang="en-US" sz="1400" dirty="0"/>
              <a:t> at the High-Performance Computing-Center Stuttgart (HLRS), University of Stuttgart in collaboration with the EPCC Training and Education Centre, Edinburgh Parallel Computing Centre, University of Edinburgh</a:t>
            </a:r>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1800" dirty="0"/>
              <a:t>Slides have been changed, which probably explains any inaccuracies in the material</a:t>
            </a:r>
          </a:p>
          <a:p>
            <a:pPr eaLnBrk="1" hangingPunct="1">
              <a:lnSpc>
                <a:spcPct val="90000"/>
              </a:lnSpc>
              <a:buNone/>
            </a:pPr>
            <a:endParaRPr lang="en-US" sz="1800" dirty="0"/>
          </a:p>
        </p:txBody>
      </p:sp>
      <p:sp>
        <p:nvSpPr>
          <p:cNvPr id="3075" name="Slide Number Placeholder 5"/>
          <p:cNvSpPr>
            <a:spLocks noGrp="1"/>
          </p:cNvSpPr>
          <p:nvPr>
            <p:ph type="sldNum" sz="quarter" idx="12"/>
          </p:nvPr>
        </p:nvSpPr>
        <p:spPr>
          <a:noFill/>
          <a:ln>
            <a:miter lim="800000"/>
            <a:headEnd/>
            <a:tailEnd/>
          </a:ln>
        </p:spPr>
        <p:txBody>
          <a:bodyPr/>
          <a:lstStyle/>
          <a:p>
            <a:fld id="{4D46A19B-6443-4264-8DEE-2894200F6237}" type="slidenum">
              <a:rPr lang="en-US"/>
              <a:pPr/>
              <a:t>47</a:t>
            </a:fld>
            <a:endParaRPr lang="en-US" dirty="0"/>
          </a:p>
        </p:txBody>
      </p:sp>
    </p:spTree>
    <p:extLst>
      <p:ext uri="{BB962C8B-B14F-4D97-AF65-F5344CB8AC3E}">
        <p14:creationId xmlns:p14="http://schemas.microsoft.com/office/powerpoint/2010/main" val="3158193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ME759: where we are right now</a:t>
            </a:r>
          </a:p>
        </p:txBody>
      </p:sp>
      <p:sp>
        <p:nvSpPr>
          <p:cNvPr id="9" name="Content Placeholder 8"/>
          <p:cNvSpPr>
            <a:spLocks noGrp="1"/>
          </p:cNvSpPr>
          <p:nvPr>
            <p:ph idx="1"/>
          </p:nvPr>
        </p:nvSpPr>
        <p:spPr/>
        <p:txBody>
          <a:bodyPr>
            <a:normAutofit/>
          </a:bodyPr>
          <a:lstStyle/>
          <a:p>
            <a:pPr lvl="1"/>
            <a:endParaRPr lang="en-US" dirty="0"/>
          </a:p>
          <a:p>
            <a:r>
              <a:rPr lang="en-US" dirty="0"/>
              <a:t>Behind us: OpenMP &amp; CUDA</a:t>
            </a:r>
          </a:p>
          <a:p>
            <a:pPr lvl="1"/>
            <a:r>
              <a:rPr lang="en-US" dirty="0"/>
              <a:t>Commodity parallel computing (eight cores, or one GPU, etc.)</a:t>
            </a:r>
          </a:p>
          <a:p>
            <a:pPr lvl="1"/>
            <a:endParaRPr lang="en-US" dirty="0"/>
          </a:p>
          <a:p>
            <a:pPr lvl="1"/>
            <a:endParaRPr lang="en-US" dirty="0"/>
          </a:p>
          <a:p>
            <a:r>
              <a:rPr lang="en-US" dirty="0"/>
              <a:t>Next segment: the non-commodity parallel computing</a:t>
            </a:r>
          </a:p>
          <a:p>
            <a:pPr lvl="1"/>
            <a:r>
              <a:rPr lang="en-US" dirty="0"/>
              <a:t>Reliance on supercomputers</a:t>
            </a:r>
          </a:p>
          <a:p>
            <a:pPr lvl="1"/>
            <a:endParaRPr lang="en-US" dirty="0"/>
          </a:p>
          <a:p>
            <a:pPr lvl="1"/>
            <a:endParaRPr lang="en-US" dirty="0"/>
          </a:p>
          <a:p>
            <a:r>
              <a:rPr lang="en-US" dirty="0"/>
              <a:t>We will focus on the Message Passing Interface (MPI) standard</a:t>
            </a:r>
          </a:p>
          <a:p>
            <a:pPr lvl="1"/>
            <a:r>
              <a:rPr lang="en-US" dirty="0"/>
              <a:t>MPI: The software environment that makes supercomputers tick</a:t>
            </a:r>
          </a:p>
          <a:p>
            <a:pPr lvl="1"/>
            <a:r>
              <a:rPr lang="en-US" dirty="0"/>
              <a:t>MPI is for supercomputers what CUDA is for the GPU and OpenMP for the multi-core chip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09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Opportunities for Efficiency Gains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49</a:t>
            </a:fld>
            <a:endParaRPr lang="en-US" altLang="en-US"/>
          </a:p>
        </p:txBody>
      </p:sp>
      <p:sp>
        <p:nvSpPr>
          <p:cNvPr id="6" name="Rectangle 5"/>
          <p:cNvSpPr/>
          <p:nvPr/>
        </p:nvSpPr>
        <p:spPr>
          <a:xfrm>
            <a:off x="7315200" y="4525566"/>
            <a:ext cx="2393412" cy="307777"/>
          </a:xfrm>
          <a:prstGeom prst="rect">
            <a:avLst/>
          </a:prstGeom>
        </p:spPr>
        <p:txBody>
          <a:bodyPr wrap="none">
            <a:spAutoFit/>
          </a:bodyPr>
          <a:lstStyle/>
          <a:p>
            <a:pPr defTabSz="457200"/>
            <a:r>
              <a:rPr lang="en-US" sz="1400" dirty="0">
                <a:solidFill>
                  <a:srgbClr val="000000"/>
                </a:solidFill>
                <a:latin typeface="Corbel"/>
              </a:rPr>
              <a:t>We have little to no control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sp>
        <p:nvSpPr>
          <p:cNvPr id="7" name="Rectangle 6"/>
          <p:cNvSpPr/>
          <p:nvPr/>
        </p:nvSpPr>
        <p:spPr>
          <a:xfrm>
            <a:off x="9789979" y="4617006"/>
            <a:ext cx="533400" cy="150911"/>
          </a:xfrm>
          <a:prstGeom prst="rect">
            <a:avLst/>
          </a:prstGeom>
          <a:solidFill>
            <a:srgbClr val="FFC000"/>
          </a:solidFill>
          <a:ln w="19050" cap="flat" cmpd="sng" algn="ctr">
            <a:solidFill>
              <a:srgbClr val="FFC000"/>
            </a:solidFill>
            <a:prstDash val="solid"/>
          </a:ln>
          <a:effectLst/>
        </p:spPr>
        <p:txBody>
          <a:bodyPr rtlCol="0" anchor="ctr"/>
          <a:lstStyle/>
          <a:p>
            <a:pPr algn="ctr" defTabSz="457200">
              <a:defRPr/>
            </a:pPr>
            <a:endParaRPr lang="en-US" kern="0">
              <a:solidFill>
                <a:srgbClr val="FFFFFF"/>
              </a:solidFill>
              <a:latin typeface="Corbel"/>
            </a:endParaRPr>
          </a:p>
        </p:txBody>
      </p:sp>
      <p:sp>
        <p:nvSpPr>
          <p:cNvPr id="8" name="Rectangle 7"/>
          <p:cNvSpPr/>
          <p:nvPr/>
        </p:nvSpPr>
        <p:spPr>
          <a:xfrm>
            <a:off x="7315200" y="4110486"/>
            <a:ext cx="1902893" cy="307777"/>
          </a:xfrm>
          <a:prstGeom prst="rect">
            <a:avLst/>
          </a:prstGeom>
        </p:spPr>
        <p:txBody>
          <a:bodyPr wrap="none">
            <a:spAutoFit/>
          </a:bodyPr>
          <a:lstStyle/>
          <a:p>
            <a:pPr defTabSz="457200"/>
            <a:r>
              <a:rPr lang="en-US" sz="1400" dirty="0">
                <a:solidFill>
                  <a:srgbClr val="000000"/>
                </a:solidFill>
                <a:latin typeface="Corbel"/>
              </a:rPr>
              <a:t>We have full control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sp>
        <p:nvSpPr>
          <p:cNvPr id="9" name="Rectangle 8"/>
          <p:cNvSpPr/>
          <p:nvPr/>
        </p:nvSpPr>
        <p:spPr>
          <a:xfrm>
            <a:off x="9315320" y="4197163"/>
            <a:ext cx="533400" cy="150911"/>
          </a:xfrm>
          <a:prstGeom prst="rect">
            <a:avLst/>
          </a:prstGeom>
          <a:solidFill>
            <a:srgbClr val="00B050"/>
          </a:solidFill>
          <a:ln w="19050" cap="flat" cmpd="sng" algn="ctr">
            <a:solidFill>
              <a:srgbClr val="00B050"/>
            </a:solidFill>
            <a:prstDash val="solid"/>
          </a:ln>
          <a:effectLst/>
        </p:spPr>
        <p:txBody>
          <a:bodyPr rtlCol="0" anchor="ctr"/>
          <a:lstStyle/>
          <a:p>
            <a:pPr algn="ctr" defTabSz="457200">
              <a:defRPr/>
            </a:pPr>
            <a:endParaRPr lang="en-US" kern="0">
              <a:solidFill>
                <a:srgbClr val="FFFFFF"/>
              </a:solidFill>
              <a:latin typeface="Corbel"/>
            </a:endParaRPr>
          </a:p>
        </p:txBody>
      </p:sp>
      <p:grpSp>
        <p:nvGrpSpPr>
          <p:cNvPr id="2" name="Group 1"/>
          <p:cNvGrpSpPr/>
          <p:nvPr/>
        </p:nvGrpSpPr>
        <p:grpSpPr>
          <a:xfrm>
            <a:off x="2105602" y="1797516"/>
            <a:ext cx="8141578" cy="2117816"/>
            <a:chOff x="761998" y="2361167"/>
            <a:chExt cx="8141578" cy="2117816"/>
          </a:xfrm>
        </p:grpSpPr>
        <p:sp>
          <p:nvSpPr>
            <p:cNvPr id="10" name="Flowchart: Process 9"/>
            <p:cNvSpPr/>
            <p:nvPr/>
          </p:nvSpPr>
          <p:spPr>
            <a:xfrm>
              <a:off x="761999" y="4182188"/>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Superscalar</a:t>
              </a:r>
            </a:p>
          </p:txBody>
        </p:sp>
        <p:sp>
          <p:nvSpPr>
            <p:cNvPr id="11" name="Flowchart: Process 10"/>
            <p:cNvSpPr/>
            <p:nvPr/>
          </p:nvSpPr>
          <p:spPr>
            <a:xfrm>
              <a:off x="2882391" y="4180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Non-sequence instructions sharing functional units</a:t>
              </a:r>
            </a:p>
          </p:txBody>
        </p:sp>
        <p:sp>
          <p:nvSpPr>
            <p:cNvPr id="12" name="Flowchart: Process 11"/>
            <p:cNvSpPr/>
            <p:nvPr/>
          </p:nvSpPr>
          <p:spPr>
            <a:xfrm>
              <a:off x="2687965" y="4182188"/>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3" name="Flowchart: Process 12"/>
            <p:cNvSpPr/>
            <p:nvPr/>
          </p:nvSpPr>
          <p:spPr>
            <a:xfrm>
              <a:off x="761999" y="3879720"/>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Pipelining</a:t>
              </a:r>
            </a:p>
          </p:txBody>
        </p:sp>
        <p:sp>
          <p:nvSpPr>
            <p:cNvPr id="14" name="Flowchart: Process 13"/>
            <p:cNvSpPr/>
            <p:nvPr/>
          </p:nvSpPr>
          <p:spPr>
            <a:xfrm>
              <a:off x="2882391" y="3879720"/>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Sequence of instruction sharing functional units  </a:t>
              </a:r>
            </a:p>
          </p:txBody>
        </p:sp>
        <p:sp>
          <p:nvSpPr>
            <p:cNvPr id="15" name="Flowchart: Process 14"/>
            <p:cNvSpPr/>
            <p:nvPr/>
          </p:nvSpPr>
          <p:spPr>
            <a:xfrm>
              <a:off x="2687965" y="3879720"/>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6" name="Flowchart: Process 15"/>
            <p:cNvSpPr/>
            <p:nvPr/>
          </p:nvSpPr>
          <p:spPr>
            <a:xfrm>
              <a:off x="761999" y="3575343"/>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Vectorization</a:t>
              </a:r>
            </a:p>
          </p:txBody>
        </p:sp>
        <p:sp>
          <p:nvSpPr>
            <p:cNvPr id="17" name="Flowchart: Process 16"/>
            <p:cNvSpPr/>
            <p:nvPr/>
          </p:nvSpPr>
          <p:spPr>
            <a:xfrm>
              <a:off x="2882391" y="3575343"/>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Higher operation throughput via special/fat registers</a:t>
              </a:r>
            </a:p>
          </p:txBody>
        </p:sp>
        <p:sp>
          <p:nvSpPr>
            <p:cNvPr id="18" name="Flowchart: Process 17"/>
            <p:cNvSpPr/>
            <p:nvPr/>
          </p:nvSpPr>
          <p:spPr>
            <a:xfrm>
              <a:off x="2687965" y="3575343"/>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9" name="Flowchart: Process 18"/>
            <p:cNvSpPr/>
            <p:nvPr/>
          </p:nvSpPr>
          <p:spPr>
            <a:xfrm>
              <a:off x="761999" y="3270966"/>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Multi-Core Processor</a:t>
              </a:r>
            </a:p>
          </p:txBody>
        </p:sp>
        <p:sp>
          <p:nvSpPr>
            <p:cNvPr id="20" name="Flowchart: Process 19"/>
            <p:cNvSpPr/>
            <p:nvPr/>
          </p:nvSpPr>
          <p:spPr>
            <a:xfrm>
              <a:off x="2882391" y="3270966"/>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Communication through shared caches and main mem.</a:t>
              </a:r>
            </a:p>
          </p:txBody>
        </p:sp>
        <p:sp>
          <p:nvSpPr>
            <p:cNvPr id="21" name="Flowchart: Process 20"/>
            <p:cNvSpPr/>
            <p:nvPr/>
          </p:nvSpPr>
          <p:spPr>
            <a:xfrm>
              <a:off x="2687965" y="3270966"/>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2" name="Flowchart: Process 21"/>
            <p:cNvSpPr/>
            <p:nvPr/>
          </p:nvSpPr>
          <p:spPr>
            <a:xfrm>
              <a:off x="761999" y="2972891"/>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Acceleration (GPU/Phi)</a:t>
              </a:r>
            </a:p>
          </p:txBody>
        </p:sp>
        <p:sp>
          <p:nvSpPr>
            <p:cNvPr id="23" name="Flowchart: Process 22"/>
            <p:cNvSpPr/>
            <p:nvPr/>
          </p:nvSpPr>
          <p:spPr>
            <a:xfrm>
              <a:off x="2882391" y="2972891"/>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Compute devices accelerating parallel computation on one node</a:t>
              </a:r>
            </a:p>
          </p:txBody>
        </p:sp>
        <p:sp>
          <p:nvSpPr>
            <p:cNvPr id="24" name="Flowchart: Process 23"/>
            <p:cNvSpPr/>
            <p:nvPr/>
          </p:nvSpPr>
          <p:spPr>
            <a:xfrm>
              <a:off x="2687965" y="2972891"/>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5" name="Flowchart: Process 24"/>
            <p:cNvSpPr/>
            <p:nvPr/>
          </p:nvSpPr>
          <p:spPr>
            <a:xfrm>
              <a:off x="761999" y="2667602"/>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Multi-Socket Node</a:t>
              </a:r>
            </a:p>
          </p:txBody>
        </p:sp>
        <p:sp>
          <p:nvSpPr>
            <p:cNvPr id="26" name="Flowchart: Process 25"/>
            <p:cNvSpPr/>
            <p:nvPr/>
          </p:nvSpPr>
          <p:spPr>
            <a:xfrm>
              <a:off x="2882391" y="2668882"/>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Group of CPUs on the same node, talk through main mem.</a:t>
              </a:r>
            </a:p>
          </p:txBody>
        </p:sp>
        <p:sp>
          <p:nvSpPr>
            <p:cNvPr id="27" name="Flowchart: Process 26"/>
            <p:cNvSpPr/>
            <p:nvPr/>
          </p:nvSpPr>
          <p:spPr>
            <a:xfrm>
              <a:off x="2687965" y="2668882"/>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8" name="Flowchart: Process 27"/>
            <p:cNvSpPr/>
            <p:nvPr/>
          </p:nvSpPr>
          <p:spPr>
            <a:xfrm>
              <a:off x="761998" y="2362447"/>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Cluster (distributed mem.)</a:t>
              </a:r>
            </a:p>
          </p:txBody>
        </p:sp>
        <p:sp>
          <p:nvSpPr>
            <p:cNvPr id="29" name="Flowchart: Process 28"/>
            <p:cNvSpPr/>
            <p:nvPr/>
          </p:nvSpPr>
          <p:spPr>
            <a:xfrm>
              <a:off x="2882391" y="2362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Group of nodes communicate through fast interconnect</a:t>
              </a:r>
            </a:p>
          </p:txBody>
        </p:sp>
        <p:sp>
          <p:nvSpPr>
            <p:cNvPr id="30" name="Flowchart: Process 29"/>
            <p:cNvSpPr/>
            <p:nvPr/>
          </p:nvSpPr>
          <p:spPr>
            <a:xfrm>
              <a:off x="2687965" y="2362447"/>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grpSp>
          <p:nvGrpSpPr>
            <p:cNvPr id="45" name="Group 44"/>
            <p:cNvGrpSpPr/>
            <p:nvPr/>
          </p:nvGrpSpPr>
          <p:grpSpPr>
            <a:xfrm>
              <a:off x="7105650" y="2361167"/>
              <a:ext cx="1797926" cy="2117815"/>
              <a:chOff x="7314324" y="2227101"/>
              <a:chExt cx="1797926" cy="2117815"/>
            </a:xfrm>
          </p:grpSpPr>
          <p:sp>
            <p:nvSpPr>
              <p:cNvPr id="38" name="Flowchart: Process 37"/>
              <p:cNvSpPr/>
              <p:nvPr/>
            </p:nvSpPr>
            <p:spPr>
              <a:xfrm>
                <a:off x="7314325" y="222710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MPI, Charm++, Chapel</a:t>
                </a:r>
              </a:p>
            </p:txBody>
          </p:sp>
          <p:sp>
            <p:nvSpPr>
              <p:cNvPr id="39" name="Flowchart: Process 38"/>
              <p:cNvSpPr/>
              <p:nvPr/>
            </p:nvSpPr>
            <p:spPr>
              <a:xfrm>
                <a:off x="7314325" y="2533168"/>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OpenMP, MPI</a:t>
                </a:r>
              </a:p>
            </p:txBody>
          </p:sp>
          <p:sp>
            <p:nvSpPr>
              <p:cNvPr id="40" name="Flowchart: Process 39"/>
              <p:cNvSpPr/>
              <p:nvPr/>
            </p:nvSpPr>
            <p:spPr>
              <a:xfrm>
                <a:off x="7314325" y="2839470"/>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CUDA, </a:t>
                </a:r>
                <a:r>
                  <a:rPr lang="en-US" sz="1200" kern="0" dirty="0" err="1">
                    <a:solidFill>
                      <a:srgbClr val="FFFFFF"/>
                    </a:solidFill>
                    <a:latin typeface="Corbel"/>
                  </a:rPr>
                  <a:t>OpenCL</a:t>
                </a:r>
                <a:r>
                  <a:rPr lang="en-US" sz="1200" kern="0" dirty="0">
                    <a:solidFill>
                      <a:srgbClr val="FFFFFF"/>
                    </a:solidFill>
                    <a:latin typeface="Corbel"/>
                  </a:rPr>
                  <a:t>, OpenMP</a:t>
                </a:r>
              </a:p>
            </p:txBody>
          </p:sp>
          <p:sp>
            <p:nvSpPr>
              <p:cNvPr id="41" name="Flowchart: Process 40"/>
              <p:cNvSpPr/>
              <p:nvPr/>
            </p:nvSpPr>
            <p:spPr>
              <a:xfrm>
                <a:off x="7314325" y="3143132"/>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OpenMP, TBB, </a:t>
                </a:r>
                <a:r>
                  <a:rPr lang="en-US" sz="1200" kern="0" dirty="0" err="1">
                    <a:solidFill>
                      <a:srgbClr val="FFFFFF"/>
                    </a:solidFill>
                    <a:latin typeface="Corbel"/>
                  </a:rPr>
                  <a:t>pthreads</a:t>
                </a:r>
                <a:endParaRPr lang="en-US" sz="1200" kern="0" dirty="0">
                  <a:solidFill>
                    <a:srgbClr val="FFFFFF"/>
                  </a:solidFill>
                  <a:latin typeface="Corbel"/>
                </a:endParaRPr>
              </a:p>
            </p:txBody>
          </p:sp>
          <p:sp>
            <p:nvSpPr>
              <p:cNvPr id="42" name="Flowchart: Process 41"/>
              <p:cNvSpPr/>
              <p:nvPr/>
            </p:nvSpPr>
            <p:spPr>
              <a:xfrm>
                <a:off x="7314325" y="3439997"/>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AVX, SSE</a:t>
                </a:r>
              </a:p>
            </p:txBody>
          </p:sp>
          <p:sp>
            <p:nvSpPr>
              <p:cNvPr id="43" name="Flowchart: Process 42"/>
              <p:cNvSpPr/>
              <p:nvPr/>
            </p:nvSpPr>
            <p:spPr>
              <a:xfrm>
                <a:off x="7314325" y="3738906"/>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Assembly</a:t>
                </a:r>
              </a:p>
            </p:txBody>
          </p:sp>
          <p:sp>
            <p:nvSpPr>
              <p:cNvPr id="44" name="Flowchart: Process 43"/>
              <p:cNvSpPr/>
              <p:nvPr/>
            </p:nvSpPr>
            <p:spPr>
              <a:xfrm>
                <a:off x="7314324" y="404812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Assembly</a:t>
                </a:r>
              </a:p>
            </p:txBody>
          </p:sp>
        </p:grpSp>
      </p:grpSp>
      <p:sp>
        <p:nvSpPr>
          <p:cNvPr id="3" name="Rectangle 2"/>
          <p:cNvSpPr/>
          <p:nvPr/>
        </p:nvSpPr>
        <p:spPr>
          <a:xfrm>
            <a:off x="3067527" y="5135940"/>
            <a:ext cx="5685980" cy="1569660"/>
          </a:xfrm>
          <a:prstGeom prst="rect">
            <a:avLst/>
          </a:prstGeom>
        </p:spPr>
        <p:txBody>
          <a:bodyPr wrap="none">
            <a:spAutoFit/>
          </a:bodyPr>
          <a:lstStyle/>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Any ILP issues that we can address?</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Hitting the cache? </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Any opportunities for vectorization?</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Do the threads work together harmoniously? </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Any NUMA issues to be aware of?</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Communication/synchronization reduced as much as possible?</a:t>
            </a:r>
          </a:p>
        </p:txBody>
      </p:sp>
      <p:sp>
        <p:nvSpPr>
          <p:cNvPr id="31" name="Oval 30"/>
          <p:cNvSpPr/>
          <p:nvPr/>
        </p:nvSpPr>
        <p:spPr>
          <a:xfrm>
            <a:off x="1808100" y="1860211"/>
            <a:ext cx="228600" cy="2286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520253" y="5010834"/>
            <a:ext cx="228600" cy="2286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325304" y="4967359"/>
            <a:ext cx="2157963" cy="307777"/>
          </a:xfrm>
          <a:prstGeom prst="rect">
            <a:avLst/>
          </a:prstGeom>
        </p:spPr>
        <p:txBody>
          <a:bodyPr wrap="none">
            <a:spAutoFit/>
          </a:bodyPr>
          <a:lstStyle/>
          <a:p>
            <a:pPr defTabSz="457200"/>
            <a:r>
              <a:rPr lang="en-US" sz="1400" dirty="0">
                <a:solidFill>
                  <a:srgbClr val="000000"/>
                </a:solidFill>
                <a:latin typeface="Corbel"/>
              </a:rPr>
              <a:t>What is left at this point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spTree>
    <p:extLst>
      <p:ext uri="{BB962C8B-B14F-4D97-AF65-F5344CB8AC3E}">
        <p14:creationId xmlns:p14="http://schemas.microsoft.com/office/powerpoint/2010/main" val="163646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3B54E61-BE99-4ED3-BC10-BD759FF89BAB}"/>
              </a:ext>
            </a:extLst>
          </p:cNvPr>
          <p:cNvSpPr/>
          <p:nvPr/>
        </p:nvSpPr>
        <p:spPr>
          <a:xfrm>
            <a:off x="6127780" y="2057042"/>
            <a:ext cx="4253828" cy="1477328"/>
          </a:xfrm>
          <a:prstGeom prst="rect">
            <a:avLst/>
          </a:prstGeom>
          <a:solidFill>
            <a:schemeClr val="bg1">
              <a:lumMod val="95000"/>
            </a:schemeClr>
          </a:solidFill>
        </p:spPr>
        <p:txBody>
          <a:bodyPr wrap="square">
            <a:spAutoFit/>
          </a:bodyPr>
          <a:lstStyle/>
          <a:p>
            <a:r>
              <a:rPr lang="en-US" dirty="0">
                <a:solidFill>
                  <a:srgbClr val="008000"/>
                </a:solidFill>
                <a:latin typeface="Consolas" panose="020B0609020204030204" pitchFamily="49" charset="0"/>
              </a:rPr>
              <a:t>/* data structure for vectors */</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typedef</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size_t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C00000"/>
                </a:solidFill>
                <a:latin typeface="Consolas" panose="020B0609020204030204" pitchFamily="49" charset="0"/>
              </a:rPr>
              <a:t>data_t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vec</a:t>
            </a:r>
            <a:r>
              <a:rPr lang="en-US" dirty="0">
                <a:solidFill>
                  <a:srgbClr val="000000"/>
                </a:solidFill>
                <a:latin typeface="Consolas" panose="020B0609020204030204" pitchFamily="49" charset="0"/>
              </a:rPr>
              <a:t>;</a:t>
            </a:r>
            <a:endParaRPr lang="en-US" dirty="0"/>
          </a:p>
        </p:txBody>
      </p:sp>
      <p:sp>
        <p:nvSpPr>
          <p:cNvPr id="2" name="Title 1"/>
          <p:cNvSpPr>
            <a:spLocks noGrp="1"/>
          </p:cNvSpPr>
          <p:nvPr>
            <p:ph type="title"/>
          </p:nvPr>
        </p:nvSpPr>
        <p:spPr/>
        <p:txBody>
          <a:bodyPr>
            <a:normAutofit/>
          </a:bodyPr>
          <a:lstStyle/>
          <a:p>
            <a:r>
              <a:rPr lang="en-US" dirty="0"/>
              <a:t>New Example, w/ 2 actors – a </a:t>
            </a:r>
            <a:r>
              <a:rPr lang="en-US" dirty="0">
                <a:latin typeface="Consolas" panose="020B0609020204030204" pitchFamily="49" charset="0"/>
              </a:rPr>
              <a:t>struct</a:t>
            </a:r>
            <a:r>
              <a:rPr lang="en-US" dirty="0"/>
              <a:t> </a:t>
            </a:r>
            <a:r>
              <a:rPr lang="en-US" b="1" dirty="0">
                <a:solidFill>
                  <a:srgbClr val="FFC000"/>
                </a:solidFill>
              </a:rPr>
              <a:t>+</a:t>
            </a:r>
            <a:r>
              <a:rPr lang="en-US" dirty="0"/>
              <a:t> two functions</a:t>
            </a:r>
          </a:p>
        </p:txBody>
      </p:sp>
      <p:sp>
        <p:nvSpPr>
          <p:cNvPr id="20" name="Rectangle 3"/>
          <p:cNvSpPr>
            <a:spLocks noGrp="1" noChangeArrowheads="1"/>
          </p:cNvSpPr>
          <p:nvPr>
            <p:ph idx="1"/>
          </p:nvPr>
        </p:nvSpPr>
        <p:spPr/>
        <p:txBody>
          <a:bodyPr>
            <a:normAutofit/>
          </a:bodyPr>
          <a:lstStyle/>
          <a:p>
            <a:r>
              <a:rPr lang="en-US" dirty="0"/>
              <a:t>Our </a:t>
            </a:r>
            <a:r>
              <a:rPr lang="en-US" dirty="0">
                <a:latin typeface="Consolas" panose="020B0609020204030204" pitchFamily="49" charset="0"/>
              </a:rPr>
              <a:t>struct</a:t>
            </a:r>
            <a:r>
              <a:rPr lang="en-US" dirty="0"/>
              <a:t> will use various Data Types</a:t>
            </a:r>
          </a:p>
          <a:p>
            <a:pPr lvl="1"/>
            <a:r>
              <a:rPr lang="en-US" dirty="0"/>
              <a:t>Use different declarations for </a:t>
            </a:r>
            <a:r>
              <a:rPr lang="en-US" sz="1800" b="1" dirty="0" err="1">
                <a:solidFill>
                  <a:srgbClr val="C00000"/>
                </a:solidFill>
                <a:latin typeface="Courier New" pitchFamily="49" charset="0"/>
              </a:rPr>
              <a:t>data_t</a:t>
            </a:r>
            <a:r>
              <a:rPr lang="en-US" dirty="0"/>
              <a:t>:</a:t>
            </a:r>
          </a:p>
          <a:p>
            <a:pPr lvl="2"/>
            <a:r>
              <a:rPr lang="en-US" sz="1600" b="1" dirty="0" err="1">
                <a:latin typeface="Courier New" pitchFamily="49" charset="0"/>
              </a:rPr>
              <a:t>int</a:t>
            </a:r>
            <a:endParaRPr lang="en-US" sz="1600" b="1" dirty="0">
              <a:latin typeface="Courier New" pitchFamily="49" charset="0"/>
            </a:endParaRPr>
          </a:p>
          <a:p>
            <a:pPr lvl="2"/>
            <a:r>
              <a:rPr lang="en-US" sz="1600" b="1" dirty="0">
                <a:latin typeface="Courier New" pitchFamily="49" charset="0"/>
              </a:rPr>
              <a:t>long</a:t>
            </a:r>
          </a:p>
          <a:p>
            <a:pPr lvl="2"/>
            <a:r>
              <a:rPr lang="en-US" sz="1600" b="1" dirty="0">
                <a:latin typeface="Courier New" pitchFamily="49" charset="0"/>
              </a:rPr>
              <a:t>float</a:t>
            </a:r>
          </a:p>
          <a:p>
            <a:pPr lvl="2"/>
            <a:r>
              <a:rPr lang="en-US" sz="1600" b="1" dirty="0">
                <a:latin typeface="Courier New" pitchFamily="49" charset="0"/>
              </a:rPr>
              <a:t>double</a:t>
            </a:r>
          </a:p>
        </p:txBody>
      </p:sp>
      <p:sp>
        <p:nvSpPr>
          <p:cNvPr id="3" name="Slide Number Placeholder 2">
            <a:extLst>
              <a:ext uri="{FF2B5EF4-FFF2-40B4-BE49-F238E27FC236}">
                <a16:creationId xmlns:a16="http://schemas.microsoft.com/office/drawing/2014/main" id="{04BCB0EE-DE36-4E2F-B55B-07C591D89B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CDE9191-303F-40DF-8316-348B02539942}"/>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6" name="Text Placeholder 5">
                <a:extLst>
                  <a:ext uri="{FF2B5EF4-FFF2-40B4-BE49-F238E27FC236}">
                    <a16:creationId xmlns:a16="http://schemas.microsoft.com/office/drawing/2014/main" id="{0CDE9191-303F-40DF-8316-348B0253994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grpSp>
        <p:nvGrpSpPr>
          <p:cNvPr id="10" name="Group 9"/>
          <p:cNvGrpSpPr/>
          <p:nvPr/>
        </p:nvGrpSpPr>
        <p:grpSpPr>
          <a:xfrm>
            <a:off x="8099602" y="1201004"/>
            <a:ext cx="4038601" cy="588433"/>
            <a:chOff x="8022771" y="2645529"/>
            <a:chExt cx="4038601" cy="588433"/>
          </a:xfrm>
        </p:grpSpPr>
        <p:sp>
          <p:nvSpPr>
            <p:cNvPr id="19" name="Rectangle 18"/>
            <p:cNvSpPr/>
            <p:nvPr/>
          </p:nvSpPr>
          <p:spPr>
            <a:xfrm>
              <a:off x="11259549" y="2645529"/>
              <a:ext cx="801823" cy="338554"/>
            </a:xfrm>
            <a:prstGeom prst="rect">
              <a:avLst/>
            </a:prstGeom>
          </p:spPr>
          <p:txBody>
            <a:bodyPr wrap="none">
              <a:spAutoFit/>
            </a:bodyPr>
            <a:lstStyle/>
            <a:p>
              <a:pPr algn="ctr">
                <a:lnSpc>
                  <a:spcPct val="100000"/>
                </a:lnSpc>
              </a:pPr>
              <a:r>
                <a:rPr lang="en-US" sz="1600" dirty="0">
                  <a:latin typeface="Courier New" pitchFamily="49" charset="0"/>
                </a:rPr>
                <a:t>len-1</a:t>
              </a:r>
            </a:p>
          </p:txBody>
        </p:sp>
        <p:grpSp>
          <p:nvGrpSpPr>
            <p:cNvPr id="9" name="Group 8"/>
            <p:cNvGrpSpPr/>
            <p:nvPr/>
          </p:nvGrpSpPr>
          <p:grpSpPr>
            <a:xfrm>
              <a:off x="8022771" y="2645529"/>
              <a:ext cx="3810001" cy="588433"/>
              <a:chOff x="8022771" y="2645529"/>
              <a:chExt cx="3810001" cy="588433"/>
            </a:xfrm>
          </p:grpSpPr>
          <p:sp>
            <p:nvSpPr>
              <p:cNvPr id="7" name="Rectangle 10"/>
              <p:cNvSpPr>
                <a:spLocks noChangeArrowheads="1"/>
              </p:cNvSpPr>
              <p:nvPr/>
            </p:nvSpPr>
            <p:spPr bwMode="auto">
              <a:xfrm>
                <a:off x="9725521" y="2941862"/>
                <a:ext cx="353699"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algn="ctr">
                  <a:lnSpc>
                    <a:spcPct val="100000"/>
                  </a:lnSpc>
                </a:pPr>
                <a:endParaRPr lang="en-US" sz="2000" dirty="0">
                  <a:latin typeface="Courier New" pitchFamily="49" charset="0"/>
                </a:endParaRPr>
              </a:p>
            </p:txBody>
          </p:sp>
          <p:sp>
            <p:nvSpPr>
              <p:cNvPr id="8" name="Rectangle 11"/>
              <p:cNvSpPr>
                <a:spLocks noChangeArrowheads="1"/>
              </p:cNvSpPr>
              <p:nvPr/>
            </p:nvSpPr>
            <p:spPr bwMode="auto">
              <a:xfrm>
                <a:off x="8022771" y="2649762"/>
                <a:ext cx="776536" cy="2921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algn="ctr">
                  <a:lnSpc>
                    <a:spcPct val="100000"/>
                  </a:lnSpc>
                </a:pPr>
                <a:r>
                  <a:rPr lang="en-US" dirty="0" err="1">
                    <a:solidFill>
                      <a:srgbClr val="000000"/>
                    </a:solidFill>
                    <a:latin typeface="Consolas" panose="020B0609020204030204" pitchFamily="49" charset="0"/>
                  </a:rPr>
                  <a:t>len</a:t>
                </a:r>
                <a:endParaRPr lang="en-US" dirty="0">
                  <a:solidFill>
                    <a:srgbClr val="000000"/>
                  </a:solidFill>
                  <a:latin typeface="Consolas" panose="020B0609020204030204" pitchFamily="49" charset="0"/>
                </a:endParaRPr>
              </a:p>
            </p:txBody>
          </p:sp>
          <p:sp>
            <p:nvSpPr>
              <p:cNvPr id="11" name="Rectangle 11"/>
              <p:cNvSpPr>
                <a:spLocks noChangeArrowheads="1"/>
              </p:cNvSpPr>
              <p:nvPr/>
            </p:nvSpPr>
            <p:spPr bwMode="auto">
              <a:xfrm>
                <a:off x="8022771" y="2941862"/>
                <a:ext cx="776536" cy="2921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algn="ctr">
                  <a:lnSpc>
                    <a:spcPct val="100000"/>
                  </a:lnSpc>
                </a:pPr>
                <a:r>
                  <a:rPr lang="en-US" dirty="0">
                    <a:solidFill>
                      <a:srgbClr val="000000"/>
                    </a:solidFill>
                    <a:latin typeface="Consolas" panose="020B0609020204030204" pitchFamily="49" charset="0"/>
                  </a:rPr>
                  <a:t>data</a:t>
                </a:r>
              </a:p>
            </p:txBody>
          </p:sp>
          <p:sp>
            <p:nvSpPr>
              <p:cNvPr id="12" name="Rectangle 10"/>
              <p:cNvSpPr>
                <a:spLocks noChangeArrowheads="1"/>
              </p:cNvSpPr>
              <p:nvPr/>
            </p:nvSpPr>
            <p:spPr bwMode="auto">
              <a:xfrm>
                <a:off x="10080172" y="2941862"/>
                <a:ext cx="353699"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algn="ctr">
                  <a:lnSpc>
                    <a:spcPct val="100000"/>
                  </a:lnSpc>
                </a:pPr>
                <a:endParaRPr lang="en-US" sz="2000" dirty="0">
                  <a:latin typeface="Courier New" pitchFamily="49" charset="0"/>
                </a:endParaRPr>
              </a:p>
            </p:txBody>
          </p:sp>
          <p:sp>
            <p:nvSpPr>
              <p:cNvPr id="13" name="Rectangle 10"/>
              <p:cNvSpPr>
                <a:spLocks noChangeArrowheads="1"/>
              </p:cNvSpPr>
              <p:nvPr/>
            </p:nvSpPr>
            <p:spPr bwMode="auto">
              <a:xfrm>
                <a:off x="11479073" y="2941862"/>
                <a:ext cx="353699"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algn="ctr">
                  <a:lnSpc>
                    <a:spcPct val="100000"/>
                  </a:lnSpc>
                </a:pPr>
                <a:endParaRPr lang="en-US" sz="2000" dirty="0">
                  <a:latin typeface="Courier New" pitchFamily="49" charset="0"/>
                </a:endParaRPr>
              </a:p>
            </p:txBody>
          </p:sp>
          <p:cxnSp>
            <p:nvCxnSpPr>
              <p:cNvPr id="15" name="Straight Arrow Connector 14"/>
              <p:cNvCxnSpPr>
                <a:stCxn id="11" idx="3"/>
                <a:endCxn id="7" idx="1"/>
              </p:cNvCxnSpPr>
              <p:nvPr/>
            </p:nvCxnSpPr>
            <p:spPr bwMode="auto">
              <a:xfrm>
                <a:off x="8799308" y="3087912"/>
                <a:ext cx="926213" cy="1588"/>
              </a:xfrm>
              <a:prstGeom prst="straightConnector1">
                <a:avLst/>
              </a:prstGeom>
              <a:noFill/>
              <a:ln w="25400" cap="flat" cmpd="sng" algn="ctr">
                <a:solidFill>
                  <a:schemeClr val="tx1"/>
                </a:solidFill>
                <a:prstDash val="solid"/>
                <a:round/>
                <a:headEnd type="none" w="med" len="med"/>
                <a:tailEnd type="arrow"/>
              </a:ln>
              <a:effectLst/>
            </p:spPr>
          </p:cxnSp>
          <p:sp>
            <p:nvSpPr>
              <p:cNvPr id="16" name="Rectangle 10"/>
              <p:cNvSpPr>
                <a:spLocks noChangeArrowheads="1"/>
              </p:cNvSpPr>
              <p:nvPr/>
            </p:nvSpPr>
            <p:spPr bwMode="auto">
              <a:xfrm>
                <a:off x="10437670" y="2941862"/>
                <a:ext cx="1041402"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algn="ctr">
                  <a:lnSpc>
                    <a:spcPct val="100000"/>
                  </a:lnSpc>
                </a:pPr>
                <a:endParaRPr lang="en-US" sz="2000" dirty="0">
                  <a:latin typeface="Courier New" pitchFamily="49" charset="0"/>
                </a:endParaRPr>
              </a:p>
            </p:txBody>
          </p:sp>
          <p:sp>
            <p:nvSpPr>
              <p:cNvPr id="17" name="Rectangle 16"/>
              <p:cNvSpPr/>
              <p:nvPr/>
            </p:nvSpPr>
            <p:spPr>
              <a:xfrm>
                <a:off x="9738205" y="2645643"/>
                <a:ext cx="308098" cy="338554"/>
              </a:xfrm>
              <a:prstGeom prst="rect">
                <a:avLst/>
              </a:prstGeom>
            </p:spPr>
            <p:txBody>
              <a:bodyPr wrap="none">
                <a:spAutoFit/>
              </a:bodyPr>
              <a:lstStyle/>
              <a:p>
                <a:pPr algn="ctr">
                  <a:lnSpc>
                    <a:spcPct val="100000"/>
                  </a:lnSpc>
                </a:pPr>
                <a:r>
                  <a:rPr lang="en-US" sz="1600" dirty="0">
                    <a:latin typeface="Courier New" pitchFamily="49" charset="0"/>
                  </a:rPr>
                  <a:t>0</a:t>
                </a:r>
              </a:p>
            </p:txBody>
          </p:sp>
          <p:sp>
            <p:nvSpPr>
              <p:cNvPr id="18" name="Rectangle 17"/>
              <p:cNvSpPr/>
              <p:nvPr/>
            </p:nvSpPr>
            <p:spPr>
              <a:xfrm>
                <a:off x="10114039" y="2645529"/>
                <a:ext cx="308098" cy="338554"/>
              </a:xfrm>
              <a:prstGeom prst="rect">
                <a:avLst/>
              </a:prstGeom>
            </p:spPr>
            <p:txBody>
              <a:bodyPr wrap="none">
                <a:spAutoFit/>
              </a:bodyPr>
              <a:lstStyle/>
              <a:p>
                <a:pPr algn="ctr">
                  <a:lnSpc>
                    <a:spcPct val="100000"/>
                  </a:lnSpc>
                </a:pPr>
                <a:r>
                  <a:rPr lang="en-US" sz="1600" dirty="0">
                    <a:latin typeface="Courier New" pitchFamily="49" charset="0"/>
                  </a:rPr>
                  <a:t>1</a:t>
                </a:r>
              </a:p>
            </p:txBody>
          </p:sp>
          <p:cxnSp>
            <p:nvCxnSpPr>
              <p:cNvPr id="21" name="Straight Connector 20"/>
              <p:cNvCxnSpPr/>
              <p:nvPr/>
            </p:nvCxnSpPr>
            <p:spPr bwMode="auto">
              <a:xfrm>
                <a:off x="10591160" y="3094262"/>
                <a:ext cx="733612" cy="1390"/>
              </a:xfrm>
              <a:prstGeom prst="line">
                <a:avLst/>
              </a:prstGeom>
              <a:noFill/>
              <a:ln w="63500" cap="rnd" cmpd="sng" algn="ctr">
                <a:solidFill>
                  <a:schemeClr val="tx1"/>
                </a:solidFill>
                <a:prstDash val="sysDot"/>
                <a:round/>
                <a:headEnd type="none" w="med" len="med"/>
                <a:tailEnd type="none" w="med" len="med"/>
              </a:ln>
              <a:effectLst/>
            </p:spPr>
          </p:cxnSp>
        </p:grpSp>
      </p:grpSp>
      <p:cxnSp>
        <p:nvCxnSpPr>
          <p:cNvPr id="22" name="Straight Arrow Connector 21"/>
          <p:cNvCxnSpPr/>
          <p:nvPr/>
        </p:nvCxnSpPr>
        <p:spPr>
          <a:xfrm>
            <a:off x="4907351" y="2138800"/>
            <a:ext cx="1726113" cy="88812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44A1572-D926-460C-8EBF-B41A855E2A07}"/>
              </a:ext>
            </a:extLst>
          </p:cNvPr>
          <p:cNvSpPr/>
          <p:nvPr/>
        </p:nvSpPr>
        <p:spPr>
          <a:xfrm>
            <a:off x="2266461" y="4206198"/>
            <a:ext cx="7229231" cy="2031325"/>
          </a:xfrm>
          <a:prstGeom prst="rect">
            <a:avLst/>
          </a:prstGeom>
          <a:solidFill>
            <a:schemeClr val="bg1">
              <a:lumMod val="95000"/>
            </a:schemeClr>
          </a:solidFill>
        </p:spPr>
        <p:txBody>
          <a:bodyPr wrap="square">
            <a:spAutoFit/>
          </a:bodyPr>
          <a:lstStyle/>
          <a:p>
            <a:r>
              <a:rPr lang="en-US" dirty="0">
                <a:solidFill>
                  <a:srgbClr val="008000"/>
                </a:solidFill>
                <a:latin typeface="Consolas" panose="020B0609020204030204" pitchFamily="49" charset="0"/>
              </a:rPr>
              <a:t>/* retrieve vector element and store in </a:t>
            </a:r>
            <a:r>
              <a:rPr lang="en-US" dirty="0" err="1">
                <a:solidFill>
                  <a:srgbClr val="008000"/>
                </a:solidFill>
                <a:latin typeface="Consolas" panose="020B0609020204030204" pitchFamily="49" charset="0"/>
              </a:rPr>
              <a:t>val</a:t>
            </a:r>
            <a:r>
              <a:rPr lang="en-US" dirty="0">
                <a:solidFill>
                  <a:srgbClr val="008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get_vec_element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vec</a:t>
            </a:r>
            <a:r>
              <a:rPr lang="en-US" dirty="0">
                <a:solidFill>
                  <a:srgbClr val="000000"/>
                </a:solidFill>
                <a:latin typeface="Consolas" panose="020B0609020204030204" pitchFamily="49" charset="0"/>
              </a:rPr>
              <a:t> v, </a:t>
            </a:r>
            <a:r>
              <a:rPr lang="en-US" dirty="0" err="1">
                <a:solidFill>
                  <a:srgbClr val="000000"/>
                </a:solidFill>
                <a:latin typeface="Consolas" panose="020B0609020204030204" pitchFamily="49" charset="0"/>
              </a:rPr>
              <a:t>size_t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idx</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idx</a:t>
            </a:r>
            <a:r>
              <a:rPr lang="en-US" dirty="0">
                <a:solidFill>
                  <a:srgbClr val="000000"/>
                </a:solidFill>
                <a:latin typeface="Consolas" panose="020B0609020204030204" pitchFamily="49" charset="0"/>
              </a:rPr>
              <a:t> &gt;= v-&gt;</a:t>
            </a:r>
            <a:r>
              <a:rPr lang="en-US" dirty="0" err="1">
                <a:solidFill>
                  <a:srgbClr val="000000"/>
                </a:solidFill>
                <a:latin typeface="Consolas" panose="020B0609020204030204" pitchFamily="49" charset="0"/>
              </a:rPr>
              <a:t>len</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idx</a:t>
            </a:r>
            <a:r>
              <a:rPr lang="en-US" dirty="0">
                <a:solidFill>
                  <a:srgbClr val="000000"/>
                </a:solidFill>
                <a:latin typeface="Consolas" panose="020B0609020204030204" pitchFamily="49" charset="0"/>
              </a:rPr>
              <a:t> &lt; 0)</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 = 0;</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 = v-&gt;data[</a:t>
            </a:r>
            <a:r>
              <a:rPr lang="en-US" dirty="0" err="1">
                <a:solidFill>
                  <a:srgbClr val="000000"/>
                </a:solidFill>
                <a:latin typeface="Consolas" panose="020B0609020204030204" pitchFamily="49" charset="0"/>
              </a:rPr>
              <a:t>idx</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p>
        </p:txBody>
      </p:sp>
      <p:sp>
        <p:nvSpPr>
          <p:cNvPr id="4" name="Rectangle 3">
            <a:extLst>
              <a:ext uri="{FF2B5EF4-FFF2-40B4-BE49-F238E27FC236}">
                <a16:creationId xmlns:a16="http://schemas.microsoft.com/office/drawing/2014/main" id="{4C690EEB-484D-4317-8F50-EF45EF3B1DE1}"/>
              </a:ext>
            </a:extLst>
          </p:cNvPr>
          <p:cNvSpPr/>
          <p:nvPr/>
        </p:nvSpPr>
        <p:spPr>
          <a:xfrm>
            <a:off x="7960167" y="5543438"/>
            <a:ext cx="2089162" cy="646331"/>
          </a:xfrm>
          <a:prstGeom prst="rect">
            <a:avLst/>
          </a:prstGeom>
          <a:solidFill>
            <a:srgbClr val="FFCC00"/>
          </a:solidFill>
        </p:spPr>
        <p:txBody>
          <a:bodyPr wrap="none">
            <a:spAutoFit/>
          </a:bodyPr>
          <a:lstStyle/>
          <a:p>
            <a:r>
              <a:rPr lang="en-US" dirty="0"/>
              <a:t>The first function </a:t>
            </a:r>
            <a:br>
              <a:rPr lang="en-US" dirty="0"/>
            </a:br>
            <a:r>
              <a:rPr lang="en-US" dirty="0"/>
              <a:t>that comes into play</a:t>
            </a:r>
          </a:p>
        </p:txBody>
      </p:sp>
    </p:spTree>
    <p:extLst>
      <p:ext uri="{BB962C8B-B14F-4D97-AF65-F5344CB8AC3E}">
        <p14:creationId xmlns:p14="http://schemas.microsoft.com/office/powerpoint/2010/main" val="37672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A3F723-B5AC-4F15-A39A-D2CF4FBE450B}"/>
              </a:ext>
            </a:extLst>
          </p:cNvPr>
          <p:cNvSpPr>
            <a:spLocks noGrp="1"/>
          </p:cNvSpPr>
          <p:nvPr>
            <p:ph type="title"/>
          </p:nvPr>
        </p:nvSpPr>
        <p:spPr/>
        <p:txBody>
          <a:bodyPr/>
          <a:lstStyle/>
          <a:p>
            <a:r>
              <a:rPr lang="en-US" dirty="0"/>
              <a:t>Supercomputers, example</a:t>
            </a:r>
          </a:p>
        </p:txBody>
      </p:sp>
      <p:sp>
        <p:nvSpPr>
          <p:cNvPr id="4" name="Slide Number Placeholder 3">
            <a:extLst>
              <a:ext uri="{FF2B5EF4-FFF2-40B4-BE49-F238E27FC236}">
                <a16:creationId xmlns:a16="http://schemas.microsoft.com/office/drawing/2014/main" id="{DCCBF7DF-67A0-4AEF-A984-894B433141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6E2661B-7A8C-46EE-AAA5-80E1F954CB32}"/>
              </a:ext>
            </a:extLst>
          </p:cNvPr>
          <p:cNvPicPr>
            <a:picLocks noChangeAspect="1"/>
          </p:cNvPicPr>
          <p:nvPr/>
        </p:nvPicPr>
        <p:blipFill>
          <a:blip r:embed="rId2"/>
          <a:stretch>
            <a:fillRect/>
          </a:stretch>
        </p:blipFill>
        <p:spPr>
          <a:xfrm>
            <a:off x="1133959" y="1035743"/>
            <a:ext cx="9753600" cy="5486400"/>
          </a:xfrm>
          <a:prstGeom prst="rect">
            <a:avLst/>
          </a:prstGeom>
        </p:spPr>
      </p:pic>
    </p:spTree>
    <p:extLst>
      <p:ext uri="{BB962C8B-B14F-4D97-AF65-F5344CB8AC3E}">
        <p14:creationId xmlns:p14="http://schemas.microsoft.com/office/powerpoint/2010/main" val="996419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DEA5-32D0-4C5E-8F77-6076B99008CA}"/>
              </a:ext>
            </a:extLst>
          </p:cNvPr>
          <p:cNvSpPr>
            <a:spLocks noGrp="1"/>
          </p:cNvSpPr>
          <p:nvPr>
            <p:ph type="title"/>
          </p:nvPr>
        </p:nvSpPr>
        <p:spPr/>
        <p:txBody>
          <a:bodyPr/>
          <a:lstStyle/>
          <a:p>
            <a:r>
              <a:rPr lang="en-US" dirty="0"/>
              <a:t>Supercomputers, examples ($20 million and such)</a:t>
            </a:r>
          </a:p>
        </p:txBody>
      </p:sp>
      <p:sp>
        <p:nvSpPr>
          <p:cNvPr id="3" name="Slide Number Placeholder 2">
            <a:extLst>
              <a:ext uri="{FF2B5EF4-FFF2-40B4-BE49-F238E27FC236}">
                <a16:creationId xmlns:a16="http://schemas.microsoft.com/office/drawing/2014/main" id="{4B83B81E-827A-4C2E-9DBB-66E06F9399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5C46287-1A05-4DE2-9E52-D47B0946CAE6}"/>
              </a:ext>
            </a:extLst>
          </p:cNvPr>
          <p:cNvPicPr>
            <a:picLocks noChangeAspect="1"/>
          </p:cNvPicPr>
          <p:nvPr/>
        </p:nvPicPr>
        <p:blipFill>
          <a:blip r:embed="rId2"/>
          <a:stretch>
            <a:fillRect/>
          </a:stretch>
        </p:blipFill>
        <p:spPr>
          <a:xfrm>
            <a:off x="2257264" y="1167693"/>
            <a:ext cx="7429500" cy="5010150"/>
          </a:xfrm>
          <a:prstGeom prst="rect">
            <a:avLst/>
          </a:prstGeom>
        </p:spPr>
      </p:pic>
    </p:spTree>
    <p:extLst>
      <p:ext uri="{BB962C8B-B14F-4D97-AF65-F5344CB8AC3E}">
        <p14:creationId xmlns:p14="http://schemas.microsoft.com/office/powerpoint/2010/main" val="3753004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Overview of Large Multiprocessor Hardware Configurations (“supercomputers”)</a:t>
            </a:r>
            <a:endParaRPr lang="en-US" sz="2000" dirty="0"/>
          </a:p>
        </p:txBody>
      </p:sp>
      <p:sp>
        <p:nvSpPr>
          <p:cNvPr id="5" name="Content Placeholder 2"/>
          <p:cNvSpPr txBox="1">
            <a:spLocks/>
          </p:cNvSpPr>
          <p:nvPr/>
        </p:nvSpPr>
        <p:spPr bwMode="auto">
          <a:xfrm>
            <a:off x="34230" y="6482499"/>
            <a:ext cx="487843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50" kern="0" dirty="0"/>
              <a:t>Courtesy of Elsevier, Computer Architecture, Hennessey and Patterson, fourth edition</a:t>
            </a:r>
          </a:p>
        </p:txBody>
      </p:sp>
      <p:grpSp>
        <p:nvGrpSpPr>
          <p:cNvPr id="4" name="Group 3"/>
          <p:cNvGrpSpPr/>
          <p:nvPr/>
        </p:nvGrpSpPr>
        <p:grpSpPr>
          <a:xfrm>
            <a:off x="2716986" y="1512996"/>
            <a:ext cx="6875656" cy="4279900"/>
            <a:chOff x="2496944" y="1752600"/>
            <a:chExt cx="6875656" cy="4279900"/>
          </a:xfrm>
        </p:grpSpPr>
        <p:pic>
          <p:nvPicPr>
            <p:cNvPr id="7" name="Picture 4" descr="AppH-fig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944" y="1752600"/>
              <a:ext cx="6875656" cy="427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Line Callout 2 2"/>
            <p:cNvSpPr/>
            <p:nvPr/>
          </p:nvSpPr>
          <p:spPr>
            <a:xfrm>
              <a:off x="6781800" y="4838700"/>
              <a:ext cx="762000" cy="266700"/>
            </a:xfrm>
            <a:prstGeom prst="borderCallout2">
              <a:avLst>
                <a:gd name="adj1" fmla="val 18750"/>
                <a:gd name="adj2" fmla="val -8333"/>
                <a:gd name="adj3" fmla="val 18750"/>
                <a:gd name="adj4" fmla="val -16667"/>
                <a:gd name="adj5" fmla="val -214772"/>
                <a:gd name="adj6" fmla="val -33031"/>
              </a:avLst>
            </a:prstGeom>
            <a:ln>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Euler</a:t>
              </a:r>
            </a:p>
          </p:txBody>
        </p:sp>
      </p:grpSp>
      <p:sp>
        <p:nvSpPr>
          <p:cNvPr id="6" name="Slide Number Placeholder 5">
            <a:extLst>
              <a:ext uri="{FF2B5EF4-FFF2-40B4-BE49-F238E27FC236}">
                <a16:creationId xmlns:a16="http://schemas.microsoft.com/office/drawing/2014/main" id="{66DB8862-7EFB-422B-9DBD-9A31093EB1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837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Issues</a:t>
            </a:r>
          </a:p>
        </p:txBody>
      </p:sp>
      <p:sp>
        <p:nvSpPr>
          <p:cNvPr id="3" name="Content Placeholder 2"/>
          <p:cNvSpPr>
            <a:spLocks noGrp="1"/>
          </p:cNvSpPr>
          <p:nvPr>
            <p:ph idx="1"/>
          </p:nvPr>
        </p:nvSpPr>
        <p:spPr/>
        <p:txBody>
          <a:bodyPr/>
          <a:lstStyle/>
          <a:p>
            <a:r>
              <a:rPr lang="en-US" sz="1800" u="sng" dirty="0"/>
              <a:t>Shared address space</a:t>
            </a:r>
            <a:r>
              <a:rPr lang="en-US" sz="1800" dirty="0"/>
              <a:t>: when you invoke address “0x0043fc6f” on one machine and then invoke “0x0043fc6f” on a different machine they actually point to the same global memory space</a:t>
            </a:r>
          </a:p>
          <a:p>
            <a:pPr lvl="1"/>
            <a:r>
              <a:rPr lang="en-US" sz="1400" dirty="0"/>
              <a:t>Issues: memory coherence</a:t>
            </a:r>
          </a:p>
          <a:p>
            <a:pPr lvl="2"/>
            <a:r>
              <a:rPr lang="en-US" sz="1100" dirty="0"/>
              <a:t>Fix: software-based or hardware-based</a:t>
            </a:r>
          </a:p>
          <a:p>
            <a:pPr lvl="2"/>
            <a:endParaRPr lang="en-US" sz="1100" dirty="0"/>
          </a:p>
          <a:p>
            <a:pPr lvl="2"/>
            <a:endParaRPr lang="en-US" sz="1100" dirty="0"/>
          </a:p>
          <a:p>
            <a:r>
              <a:rPr lang="en-US" sz="1800" u="sng" dirty="0"/>
              <a:t>Distributed address space</a:t>
            </a:r>
            <a:r>
              <a:rPr lang="en-US" sz="1800" dirty="0"/>
              <a:t>: the opposite of the above</a:t>
            </a:r>
          </a:p>
          <a:p>
            <a:pPr lvl="2"/>
            <a:endParaRPr lang="en-US" sz="1100" dirty="0"/>
          </a:p>
          <a:p>
            <a:pPr lvl="2"/>
            <a:endParaRPr lang="en-US" sz="1100" dirty="0"/>
          </a:p>
          <a:p>
            <a:r>
              <a:rPr lang="en-US" sz="1800" u="sng" dirty="0"/>
              <a:t>Symmetric Multiprocessor (SMP)</a:t>
            </a:r>
            <a:r>
              <a:rPr lang="en-US" sz="1800" dirty="0"/>
              <a:t>: you have one machine that shares amongst all its processing units a certain amount of memory (same address space)</a:t>
            </a:r>
          </a:p>
          <a:p>
            <a:pPr lvl="1"/>
            <a:r>
              <a:rPr lang="en-US" sz="1400" dirty="0"/>
              <a:t>Mechanisms should be in place to prevent data hazards (</a:t>
            </a:r>
            <a:r>
              <a:rPr lang="en-US" sz="1400" dirty="0">
                <a:solidFill>
                  <a:srgbClr val="00B050"/>
                </a:solidFill>
              </a:rPr>
              <a:t>RAW</a:t>
            </a:r>
            <a:r>
              <a:rPr lang="en-US" sz="1400" dirty="0"/>
              <a:t>, </a:t>
            </a:r>
            <a:r>
              <a:rPr lang="en-US" sz="1400" dirty="0">
                <a:solidFill>
                  <a:srgbClr val="00B050"/>
                </a:solidFill>
              </a:rPr>
              <a:t>WAR</a:t>
            </a:r>
            <a:r>
              <a:rPr lang="en-US" sz="1400" dirty="0"/>
              <a:t>, </a:t>
            </a:r>
            <a:r>
              <a:rPr lang="en-US" sz="1400" dirty="0">
                <a:solidFill>
                  <a:srgbClr val="00B050"/>
                </a:solidFill>
              </a:rPr>
              <a:t>WAW</a:t>
            </a:r>
            <a:r>
              <a:rPr lang="en-US" sz="1400" dirty="0"/>
              <a:t>). Raises the issue of memory coherence</a:t>
            </a:r>
          </a:p>
          <a:p>
            <a:pPr lvl="2"/>
            <a:endParaRPr lang="en-US" sz="1100" dirty="0"/>
          </a:p>
          <a:p>
            <a:pPr lvl="2"/>
            <a:endParaRPr lang="en-US" sz="1100" dirty="0"/>
          </a:p>
          <a:p>
            <a:r>
              <a:rPr lang="en-US" sz="1800" u="sng" dirty="0"/>
              <a:t>Distributed shared memory (DSM)</a:t>
            </a:r>
            <a:r>
              <a:rPr lang="en-US" sz="1800" dirty="0"/>
              <a:t> – aka distributed global address space (DGAS)</a:t>
            </a:r>
          </a:p>
          <a:p>
            <a:pPr lvl="1"/>
            <a:r>
              <a:rPr lang="en-US" sz="1400" dirty="0"/>
              <a:t>Although physically memory is distributed, it shows as one uniform memory</a:t>
            </a:r>
          </a:p>
          <a:p>
            <a:pPr lvl="1"/>
            <a:r>
              <a:rPr lang="en-US" sz="1400" dirty="0"/>
              <a:t>Memory latency is highly unpredictable</a:t>
            </a:r>
          </a:p>
        </p:txBody>
      </p:sp>
      <p:sp>
        <p:nvSpPr>
          <p:cNvPr id="4" name="Slide Number Placeholder 3">
            <a:extLst>
              <a:ext uri="{FF2B5EF4-FFF2-40B4-BE49-F238E27FC236}">
                <a16:creationId xmlns:a16="http://schemas.microsoft.com/office/drawing/2014/main" id="{1EA2FF54-9483-43D0-BE20-C934F1C0DB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731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 in Parallel Computing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564" y="1056682"/>
                <a:ext cx="11960872" cy="5344117"/>
              </a:xfrm>
            </p:spPr>
            <p:txBody>
              <a:bodyPr>
                <a:normAutofit fontScale="85000" lnSpcReduction="20000"/>
              </a:bodyPr>
              <a:lstStyle/>
              <a:p>
                <a:r>
                  <a:rPr lang="en-US" dirty="0"/>
                  <a:t>Backdrop: </a:t>
                </a:r>
              </a:p>
              <a:p>
                <a:pPr lvl="1"/>
                <a:r>
                  <a:rPr lang="en-US" dirty="0"/>
                  <a:t>Threads </a:t>
                </a:r>
                <a14:m>
                  <m:oMath xmlns:m="http://schemas.openxmlformats.org/officeDocument/2006/math">
                    <m:r>
                      <a:rPr lang="en-US" i="1" dirty="0" smtClean="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𝑗</m:t>
                    </m:r>
                  </m:oMath>
                </a14:m>
                <a:r>
                  <a:rPr lang="en-US" dirty="0"/>
                  <a:t> execute two streams of instructions in parallel and operate at some point on the same memory entry</a:t>
                </a:r>
              </a:p>
              <a:p>
                <a:pPr lvl="1"/>
                <a:r>
                  <a:rPr lang="en-US" dirty="0"/>
                  <a:t>The expectation is that </a:t>
                </a:r>
                <a14:m>
                  <m:oMath xmlns:m="http://schemas.openxmlformats.org/officeDocument/2006/math">
                    <m:r>
                      <a:rPr lang="en-US" i="1" dirty="0">
                        <a:latin typeface="Cambria Math" panose="02040503050406030204" pitchFamily="18" charset="0"/>
                      </a:rPr>
                      <m:t>𝑖</m:t>
                    </m:r>
                  </m:oMath>
                </a14:m>
                <a:r>
                  <a:rPr lang="en-US" dirty="0"/>
                  <a:t> executes before </a:t>
                </a:r>
                <a14:m>
                  <m:oMath xmlns:m="http://schemas.openxmlformats.org/officeDocument/2006/math">
                    <m:r>
                      <a:rPr lang="en-US" i="1" dirty="0">
                        <a:latin typeface="Cambria Math" panose="02040503050406030204" pitchFamily="18" charset="0"/>
                      </a:rPr>
                      <m:t>𝑗</m:t>
                    </m:r>
                  </m:oMath>
                </a14:m>
                <a:r>
                  <a:rPr lang="en-US" dirty="0"/>
                  <a:t> </a:t>
                </a:r>
              </a:p>
              <a:p>
                <a:endParaRPr lang="en-US" dirty="0"/>
              </a:p>
              <a:p>
                <a:r>
                  <a:rPr lang="en-US" dirty="0"/>
                  <a:t>Three types of data hazards</a:t>
                </a:r>
              </a:p>
              <a:p>
                <a:pPr lvl="1"/>
                <a:r>
                  <a:rPr lang="en-US" dirty="0"/>
                  <a:t>Read-After-Write (RAW) – think of it as a violation of “</a:t>
                </a:r>
                <a14:m>
                  <m:oMath xmlns:m="http://schemas.openxmlformats.org/officeDocument/2006/math">
                    <m:r>
                      <a:rPr lang="en-US" i="1" dirty="0" smtClean="0">
                        <a:latin typeface="Cambria Math" panose="02040503050406030204" pitchFamily="18" charset="0"/>
                      </a:rPr>
                      <m:t>𝑗</m:t>
                    </m:r>
                  </m:oMath>
                </a14:m>
                <a:r>
                  <a:rPr lang="en-US" dirty="0"/>
                  <a:t> ought to </a:t>
                </a:r>
                <a:r>
                  <a:rPr lang="en-US" u="sng" dirty="0"/>
                  <a:t>R</a:t>
                </a:r>
                <a:r>
                  <a:rPr lang="en-US" dirty="0"/>
                  <a:t>ead only </a:t>
                </a:r>
                <a:r>
                  <a:rPr lang="en-US" u="sng" dirty="0"/>
                  <a:t>A</a:t>
                </a:r>
                <a:r>
                  <a:rPr lang="en-US" dirty="0"/>
                  <a:t>fter the </a:t>
                </a:r>
                <a:r>
                  <a:rPr lang="en-US" u="sng" dirty="0"/>
                  <a:t>W</a:t>
                </a:r>
                <a:r>
                  <a:rPr lang="en-US" dirty="0"/>
                  <a:t>rite in </a:t>
                </a:r>
                <a14:m>
                  <m:oMath xmlns:m="http://schemas.openxmlformats.org/officeDocument/2006/math">
                    <m:r>
                      <a:rPr lang="en-US" i="1" dirty="0" smtClean="0">
                        <a:latin typeface="Cambria Math" panose="02040503050406030204" pitchFamily="18" charset="0"/>
                      </a:rPr>
                      <m:t>𝑖</m:t>
                    </m:r>
                  </m:oMath>
                </a14:m>
                <a:r>
                  <a:rPr lang="en-US" dirty="0"/>
                  <a:t> occurred”</a:t>
                </a:r>
              </a:p>
              <a:p>
                <a:pPr lvl="2"/>
                <a14:m>
                  <m:oMath xmlns:m="http://schemas.openxmlformats.org/officeDocument/2006/math">
                    <m:r>
                      <a:rPr lang="en-US" i="1" dirty="0" smtClean="0">
                        <a:latin typeface="Cambria Math" panose="02040503050406030204" pitchFamily="18" charset="0"/>
                      </a:rPr>
                      <m:t>𝑗</m:t>
                    </m:r>
                  </m:oMath>
                </a14:m>
                <a:r>
                  <a:rPr lang="en-US" dirty="0"/>
                  <a:t> reads a source before </a:t>
                </a:r>
                <a14:m>
                  <m:oMath xmlns:m="http://schemas.openxmlformats.org/officeDocument/2006/math">
                    <m:r>
                      <a:rPr lang="en-US" i="1" dirty="0" smtClean="0">
                        <a:latin typeface="Cambria Math" panose="02040503050406030204" pitchFamily="18" charset="0"/>
                      </a:rPr>
                      <m:t>𝑖</m:t>
                    </m:r>
                  </m:oMath>
                </a14:m>
                <a:r>
                  <a:rPr lang="en-US" dirty="0"/>
                  <a:t> writes it, so </a:t>
                </a:r>
                <a14:m>
                  <m:oMath xmlns:m="http://schemas.openxmlformats.org/officeDocument/2006/math">
                    <m:r>
                      <a:rPr lang="en-US" i="1" dirty="0" smtClean="0">
                        <a:latin typeface="Cambria Math" panose="02040503050406030204" pitchFamily="18" charset="0"/>
                      </a:rPr>
                      <m:t>𝑗</m:t>
                    </m:r>
                  </m:oMath>
                </a14:m>
                <a:r>
                  <a:rPr lang="en-US" dirty="0"/>
                  <a:t> incorrectly gets the old value</a:t>
                </a:r>
              </a:p>
              <a:p>
                <a:pPr lvl="2"/>
                <a:r>
                  <a:rPr lang="en-US" dirty="0"/>
                  <a:t>Perhaps most common of them three hazards</a:t>
                </a:r>
              </a:p>
              <a:p>
                <a:pPr lvl="2"/>
                <a:endParaRPr lang="en-US" dirty="0"/>
              </a:p>
              <a:p>
                <a:pPr lvl="2"/>
                <a:endParaRPr lang="en-US" dirty="0"/>
              </a:p>
              <a:p>
                <a:pPr lvl="1"/>
                <a:r>
                  <a:rPr lang="en-US" dirty="0"/>
                  <a:t>Write-After-Read (WAR) – think of it as a violation of “</a:t>
                </a:r>
                <a14:m>
                  <m:oMath xmlns:m="http://schemas.openxmlformats.org/officeDocument/2006/math">
                    <m:r>
                      <a:rPr lang="en-US" i="1" dirty="0" smtClean="0">
                        <a:latin typeface="Cambria Math" panose="02040503050406030204" pitchFamily="18" charset="0"/>
                      </a:rPr>
                      <m:t>𝑗</m:t>
                    </m:r>
                  </m:oMath>
                </a14:m>
                <a:r>
                  <a:rPr lang="en-US" dirty="0"/>
                  <a:t> ought to </a:t>
                </a:r>
                <a:r>
                  <a:rPr lang="en-US" u="sng" dirty="0"/>
                  <a:t>W</a:t>
                </a:r>
                <a:r>
                  <a:rPr lang="en-US" dirty="0"/>
                  <a:t>rite only </a:t>
                </a:r>
                <a:r>
                  <a:rPr lang="en-US" u="sng" dirty="0"/>
                  <a:t>A</a:t>
                </a:r>
                <a:r>
                  <a:rPr lang="en-US" dirty="0"/>
                  <a:t>fter the </a:t>
                </a:r>
                <a:r>
                  <a:rPr lang="en-US" u="sng" dirty="0"/>
                  <a:t>R</a:t>
                </a:r>
                <a:r>
                  <a:rPr lang="en-US" dirty="0"/>
                  <a:t>ead in </a:t>
                </a:r>
                <a14:m>
                  <m:oMath xmlns:m="http://schemas.openxmlformats.org/officeDocument/2006/math">
                    <m:r>
                      <a:rPr lang="en-US" i="1" dirty="0" smtClean="0">
                        <a:latin typeface="Cambria Math" panose="02040503050406030204" pitchFamily="18" charset="0"/>
                      </a:rPr>
                      <m:t>𝑖</m:t>
                    </m:r>
                  </m:oMath>
                </a14:m>
                <a:r>
                  <a:rPr lang="en-US" dirty="0"/>
                  <a:t> occurred”</a:t>
                </a:r>
              </a:p>
              <a:p>
                <a:pPr lvl="2"/>
                <a14:m>
                  <m:oMath xmlns:m="http://schemas.openxmlformats.org/officeDocument/2006/math">
                    <m:r>
                      <a:rPr lang="en-US" i="1" dirty="0" smtClean="0">
                        <a:latin typeface="Cambria Math" panose="02040503050406030204" pitchFamily="18" charset="0"/>
                      </a:rPr>
                      <m:t>𝑗</m:t>
                    </m:r>
                  </m:oMath>
                </a14:m>
                <a:r>
                  <a:rPr lang="en-US" dirty="0"/>
                  <a:t> writes a destination before it is read by </a:t>
                </a:r>
                <a14:m>
                  <m:oMath xmlns:m="http://schemas.openxmlformats.org/officeDocument/2006/math">
                    <m:r>
                      <a:rPr lang="en-US" i="1" dirty="0" smtClean="0">
                        <a:latin typeface="Cambria Math" panose="02040503050406030204" pitchFamily="18" charset="0"/>
                      </a:rPr>
                      <m:t>𝑖</m:t>
                    </m:r>
                  </m:oMath>
                </a14:m>
                <a:r>
                  <a:rPr lang="en-US" dirty="0"/>
                  <a:t> , so </a:t>
                </a:r>
                <a14:m>
                  <m:oMath xmlns:m="http://schemas.openxmlformats.org/officeDocument/2006/math">
                    <m:r>
                      <a:rPr lang="en-US" i="1" dirty="0" smtClean="0">
                        <a:latin typeface="Cambria Math" panose="02040503050406030204" pitchFamily="18" charset="0"/>
                      </a:rPr>
                      <m:t>𝑖</m:t>
                    </m:r>
                  </m:oMath>
                </a14:m>
                <a:r>
                  <a:rPr lang="en-US" dirty="0"/>
                  <a:t> gets the new (and wrong) value</a:t>
                </a:r>
              </a:p>
              <a:p>
                <a:pPr lvl="2"/>
                <a:endParaRPr lang="en-US" dirty="0"/>
              </a:p>
              <a:p>
                <a:pPr lvl="2"/>
                <a:endParaRPr lang="en-US" dirty="0"/>
              </a:p>
              <a:p>
                <a:pPr lvl="1"/>
                <a:r>
                  <a:rPr lang="en-US" dirty="0"/>
                  <a:t>Write-After-Write (WAW) – think of it as a violation “</a:t>
                </a:r>
                <a14:m>
                  <m:oMath xmlns:m="http://schemas.openxmlformats.org/officeDocument/2006/math">
                    <m:r>
                      <a:rPr lang="en-US" i="1" dirty="0" smtClean="0">
                        <a:latin typeface="Cambria Math" panose="02040503050406030204" pitchFamily="18" charset="0"/>
                      </a:rPr>
                      <m:t>𝑗</m:t>
                    </m:r>
                  </m:oMath>
                </a14:m>
                <a:r>
                  <a:rPr lang="en-US" dirty="0"/>
                  <a:t> ought to </a:t>
                </a:r>
                <a:r>
                  <a:rPr lang="en-US" u="sng" dirty="0"/>
                  <a:t>W</a:t>
                </a:r>
                <a:r>
                  <a:rPr lang="en-US" dirty="0"/>
                  <a:t>rite only </a:t>
                </a:r>
                <a:r>
                  <a:rPr lang="en-US" u="sng" dirty="0"/>
                  <a:t>A</a:t>
                </a:r>
                <a:r>
                  <a:rPr lang="en-US" dirty="0"/>
                  <a:t>fter another </a:t>
                </a:r>
                <a:r>
                  <a:rPr lang="en-US" u="sng" dirty="0"/>
                  <a:t>W</a:t>
                </a:r>
                <a:r>
                  <a:rPr lang="en-US" dirty="0"/>
                  <a:t>rite occurred in </a:t>
                </a:r>
                <a14:m>
                  <m:oMath xmlns:m="http://schemas.openxmlformats.org/officeDocument/2006/math">
                    <m:r>
                      <a:rPr lang="en-US" i="1" dirty="0" smtClean="0">
                        <a:latin typeface="Cambria Math" panose="02040503050406030204" pitchFamily="18" charset="0"/>
                      </a:rPr>
                      <m:t>𝑖</m:t>
                    </m:r>
                  </m:oMath>
                </a14:m>
                <a:r>
                  <a:rPr lang="en-US" dirty="0"/>
                  <a:t>”</a:t>
                </a:r>
              </a:p>
              <a:p>
                <a:pPr lvl="2"/>
                <a14:m>
                  <m:oMath xmlns:m="http://schemas.openxmlformats.org/officeDocument/2006/math">
                    <m:r>
                      <a:rPr lang="en-US" i="1" dirty="0" smtClean="0">
                        <a:latin typeface="Cambria Math" panose="02040503050406030204" pitchFamily="18" charset="0"/>
                      </a:rPr>
                      <m:t>𝑗</m:t>
                    </m:r>
                  </m:oMath>
                </a14:m>
                <a:r>
                  <a:rPr lang="en-US" dirty="0"/>
                  <a:t> writes an operand before it is written by </a:t>
                </a:r>
                <a14:m>
                  <m:oMath xmlns:m="http://schemas.openxmlformats.org/officeDocument/2006/math">
                    <m:r>
                      <a:rPr lang="en-US" i="1" dirty="0" smtClean="0">
                        <a:latin typeface="Cambria Math" panose="02040503050406030204" pitchFamily="18" charset="0"/>
                      </a:rPr>
                      <m:t>𝑖</m:t>
                    </m:r>
                  </m:oMath>
                </a14:m>
                <a:r>
                  <a:rPr lang="en-US" dirty="0"/>
                  <a:t>. The writes end up being performed in the wrong order, leaving the value written by </a:t>
                </a:r>
                <a14:m>
                  <m:oMath xmlns:m="http://schemas.openxmlformats.org/officeDocument/2006/math">
                    <m:r>
                      <a:rPr lang="en-US" i="1" dirty="0" smtClean="0">
                        <a:latin typeface="Cambria Math" panose="02040503050406030204" pitchFamily="18" charset="0"/>
                      </a:rPr>
                      <m:t>𝑖</m:t>
                    </m:r>
                  </m:oMath>
                </a14:m>
                <a:r>
                  <a:rPr lang="en-US" dirty="0"/>
                  <a:t> rather than the value written by </a:t>
                </a:r>
                <a14:m>
                  <m:oMath xmlns:m="http://schemas.openxmlformats.org/officeDocument/2006/math">
                    <m:r>
                      <a:rPr lang="en-US" i="1" dirty="0" smtClean="0">
                        <a:latin typeface="Cambria Math" panose="02040503050406030204" pitchFamily="18" charset="0"/>
                      </a:rPr>
                      <m:t>𝑗</m:t>
                    </m:r>
                  </m:oMath>
                </a14:m>
                <a:r>
                  <a:rPr lang="en-US" dirty="0"/>
                  <a:t> in the destination</a:t>
                </a:r>
              </a:p>
              <a:p>
                <a:endParaRPr lang="en-US" dirty="0"/>
              </a:p>
              <a:p>
                <a:endParaRPr lang="en-US" dirty="0"/>
              </a:p>
              <a:p>
                <a:r>
                  <a:rPr lang="en-US" dirty="0"/>
                  <a:t>Moral of the story: The </a:t>
                </a:r>
                <a:r>
                  <a:rPr lang="en-US" i="1" dirty="0"/>
                  <a:t>ordering</a:t>
                </a:r>
                <a:r>
                  <a:rPr lang="en-US" dirty="0"/>
                  <a:t> of memory operations is important in getting the result right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564" y="1056682"/>
                <a:ext cx="11960872" cy="5344117"/>
              </a:xfrm>
              <a:blipFill>
                <a:blip r:embed="rId2"/>
                <a:stretch>
                  <a:fillRect l="-459" t="-20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7D2203D-769A-4D5A-AE4C-EA73FDE6A130}" type="slidenum">
              <a:rPr lang="en-US" smtClean="0"/>
              <a:t>54</a:t>
            </a:fld>
            <a:endParaRPr lang="en-US"/>
          </a:p>
        </p:txBody>
      </p:sp>
    </p:spTree>
    <p:extLst>
      <p:ext uri="{BB962C8B-B14F-4D97-AF65-F5344CB8AC3E}">
        <p14:creationId xmlns:p14="http://schemas.microsoft.com/office/powerpoint/2010/main" val="2131661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idx="1"/>
          </p:nvPr>
        </p:nvSpPr>
        <p:spPr/>
        <p:txBody>
          <a:bodyPr>
            <a:normAutofit/>
          </a:bodyPr>
          <a:lstStyle/>
          <a:p>
            <a:r>
              <a:rPr lang="en-US" sz="1800" dirty="0"/>
              <a:t>Distributed-memory multiprocessor (MP) architecture </a:t>
            </a:r>
          </a:p>
          <a:p>
            <a:pPr lvl="1"/>
            <a:r>
              <a:rPr lang="en-US" sz="1400" dirty="0"/>
              <a:t>Euler, for instance</a:t>
            </a:r>
          </a:p>
        </p:txBody>
      </p:sp>
      <p:sp>
        <p:nvSpPr>
          <p:cNvPr id="5" name="Text Box 5"/>
          <p:cNvSpPr txBox="1">
            <a:spLocks noChangeArrowheads="1"/>
          </p:cNvSpPr>
          <p:nvPr/>
        </p:nvSpPr>
        <p:spPr bwMode="auto">
          <a:xfrm>
            <a:off x="10134600" y="6400801"/>
            <a:ext cx="457200" cy="646331"/>
          </a:xfrm>
          <a:prstGeom prst="rect">
            <a:avLst/>
          </a:prstGeom>
          <a:noFill/>
          <a:ln w="9525">
            <a:noFill/>
            <a:miter lim="800000"/>
            <a:headEnd/>
            <a:tailEnd/>
          </a:ln>
          <a:effectLst/>
        </p:spPr>
        <p:txBody>
          <a:bodyPr>
            <a:spAutoFit/>
          </a:bodyPr>
          <a:lstStyle/>
          <a:p>
            <a:pPr eaLnBrk="0" hangingPunct="0">
              <a:spcBef>
                <a:spcPct val="50000"/>
              </a:spcBef>
            </a:pPr>
            <a:fld id="{CF5BF8BD-A292-434B-805C-9A9DEA6BC88B}" type="slidenum">
              <a:rPr lang="en-US">
                <a:latin typeface="Tahoma" pitchFamily="34" charset="0"/>
              </a:rPr>
              <a:pPr eaLnBrk="0" hangingPunct="0">
                <a:spcBef>
                  <a:spcPct val="50000"/>
                </a:spcBef>
              </a:pPr>
              <a:t>55</a:t>
            </a:fld>
            <a:endParaRPr lang="en-US" dirty="0">
              <a:latin typeface="Tahoma" pitchFamily="34" charset="0"/>
            </a:endParaRPr>
          </a:p>
        </p:txBody>
      </p:sp>
      <p:sp>
        <p:nvSpPr>
          <p:cNvPr id="6" name="Content Placeholder 2"/>
          <p:cNvSpPr txBox="1">
            <a:spLocks/>
          </p:cNvSpPr>
          <p:nvPr/>
        </p:nvSpPr>
        <p:spPr bwMode="auto">
          <a:xfrm>
            <a:off x="2133600" y="6400801"/>
            <a:ext cx="822960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200" kern="0" dirty="0"/>
              <a:t>Courtesy of Elsevier, Computer Architecture, Hennessey and Patterson, fifth edition</a:t>
            </a:r>
          </a:p>
        </p:txBody>
      </p:sp>
      <p:pic>
        <p:nvPicPr>
          <p:cNvPr id="4" name="Picture 3"/>
          <p:cNvPicPr>
            <a:picLocks noChangeAspect="1"/>
          </p:cNvPicPr>
          <p:nvPr/>
        </p:nvPicPr>
        <p:blipFill>
          <a:blip r:embed="rId3"/>
          <a:stretch>
            <a:fillRect/>
          </a:stretch>
        </p:blipFill>
        <p:spPr>
          <a:xfrm>
            <a:off x="2034022" y="2146300"/>
            <a:ext cx="8024378" cy="4083291"/>
          </a:xfrm>
          <a:prstGeom prst="rect">
            <a:avLst/>
          </a:prstGeom>
        </p:spPr>
      </p:pic>
      <p:sp>
        <p:nvSpPr>
          <p:cNvPr id="8" name="Slide Number Placeholder 7">
            <a:extLst>
              <a:ext uri="{FF2B5EF4-FFF2-40B4-BE49-F238E27FC236}">
                <a16:creationId xmlns:a16="http://schemas.microsoft.com/office/drawing/2014/main" id="{6692D283-DB5E-4A4A-96EB-E18C5A6B46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114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Comments, distributed-memory multiprocessor architecture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a:p>
              <a:p>
                <a:r>
                  <a:rPr lang="en-US" sz="2000" dirty="0"/>
                  <a:t>Basic architecture consists of nodes containing a processor, some memory, typically some I/O, and an interface to an interconnection network that connects all nodes</a:t>
                </a:r>
              </a:p>
              <a:p>
                <a:endParaRPr lang="en-US" sz="2000" dirty="0"/>
              </a:p>
              <a:p>
                <a:r>
                  <a:rPr lang="en-US" sz="2000" dirty="0"/>
                  <a:t>Individual nodes may contain a small number of processors, which may be interconnected by a small bus or a different interconnection technology, which is less scalable than the global interconnection network</a:t>
                </a:r>
              </a:p>
              <a:p>
                <a:endParaRPr lang="en-US" sz="2000" dirty="0"/>
              </a:p>
              <a:p>
                <a:r>
                  <a:rPr lang="en-US" sz="2000" dirty="0"/>
                  <a:t>Popular interconnection network: </a:t>
                </a:r>
                <a:r>
                  <a:rPr lang="en-US" sz="2000" dirty="0" err="1"/>
                  <a:t>Mellanox</a:t>
                </a:r>
                <a:r>
                  <a:rPr lang="en-US" sz="2000" dirty="0"/>
                  <a:t> and </a:t>
                </a:r>
                <a:r>
                  <a:rPr lang="en-US" sz="2000" dirty="0" err="1"/>
                  <a:t>Qlogic</a:t>
                </a:r>
                <a:r>
                  <a:rPr lang="en-US" sz="2000" dirty="0"/>
                  <a:t> </a:t>
                </a:r>
                <a:r>
                  <a:rPr lang="en-US" sz="2000" dirty="0" err="1"/>
                  <a:t>InfiniBand</a:t>
                </a:r>
                <a:endParaRPr lang="en-US" sz="2000" dirty="0"/>
              </a:p>
              <a:p>
                <a:pPr lvl="1"/>
                <a:r>
                  <a:rPr lang="en-US" sz="1600" dirty="0"/>
                  <a:t>Bandwidth range: 1 through 200 Gb/sec (about 25 GB/s)</a:t>
                </a:r>
              </a:p>
              <a:p>
                <a:pPr lvl="1"/>
                <a:r>
                  <a:rPr lang="en-US" sz="1600" dirty="0"/>
                  <a:t>Latency: in the microsecond range (</a:t>
                </a:r>
                <a14:m>
                  <m:oMath xmlns:m="http://schemas.openxmlformats.org/officeDocument/2006/math">
                    <m:r>
                      <a:rPr lang="en-US" sz="1600" b="0" i="1" smtClean="0">
                        <a:latin typeface="Cambria Math" panose="02040503050406030204" pitchFamily="18" charset="0"/>
                      </a:rPr>
                      <m:t>≈</m:t>
                    </m:r>
                  </m:oMath>
                </a14:m>
                <a:r>
                  <a:rPr lang="en-US" sz="1600" dirty="0"/>
                  <a:t>1E-6 to 1E-7 second); i.e., relatively high</a:t>
                </a:r>
              </a:p>
              <a:p>
                <a:pPr lvl="1"/>
                <a:r>
                  <a:rPr lang="en-US" sz="1600" dirty="0"/>
                  <a:t>Requires special network cards: HCA – “Host Channel Adaptor” </a:t>
                </a:r>
              </a:p>
              <a:p>
                <a:pPr lvl="1"/>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B79823E-EEFC-430E-A331-11562D4720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296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TextShape 1"/>
          <p:cNvSpPr txBox="1"/>
          <p:nvPr/>
        </p:nvSpPr>
        <p:spPr>
          <a:xfrm>
            <a:off x="0" y="0"/>
            <a:ext cx="12191760" cy="822960"/>
          </a:xfrm>
          <a:prstGeom prst="rect">
            <a:avLst/>
          </a:prstGeom>
          <a:solidFill>
            <a:srgbClr val="1F4E79"/>
          </a:solidFill>
          <a:ln>
            <a:noFill/>
          </a:ln>
        </p:spPr>
        <p:txBody>
          <a:bodyPr anchor="ctr">
            <a:normAutofit/>
          </a:bodyPr>
          <a:lstStyle/>
          <a:p>
            <a:pPr>
              <a:lnSpc>
                <a:spcPct val="90000"/>
              </a:lnSpc>
            </a:pPr>
            <a:r>
              <a:rPr lang="en-US" sz="3600" b="0" strike="noStrike" spc="-1">
                <a:solidFill>
                  <a:srgbClr val="FFFFFF"/>
                </a:solidFill>
                <a:latin typeface="Calibri Light"/>
              </a:rPr>
              <a:t>Examples…</a:t>
            </a:r>
            <a:endParaRPr lang="en-US" sz="3600" b="0" strike="noStrike" spc="-1">
              <a:solidFill>
                <a:srgbClr val="000000"/>
              </a:solidFill>
              <a:latin typeface="Calibri"/>
            </a:endParaRPr>
          </a:p>
        </p:txBody>
      </p:sp>
      <p:sp>
        <p:nvSpPr>
          <p:cNvPr id="290" name="TextShape 2"/>
          <p:cNvSpPr txBox="1"/>
          <p:nvPr/>
        </p:nvSpPr>
        <p:spPr>
          <a:xfrm>
            <a:off x="147240" y="1495080"/>
            <a:ext cx="11960640" cy="4932720"/>
          </a:xfrm>
          <a:prstGeom prst="rect">
            <a:avLst/>
          </a:prstGeom>
          <a:noFill/>
          <a:ln>
            <a:noFill/>
          </a:ln>
        </p:spPr>
        <p:txBody>
          <a:bodyPr lIns="0" tIns="0" rIns="0" bIns="0">
            <a:normAutofit fontScale="95000" lnSpcReduction="10000"/>
          </a:bodyPr>
          <a:lstStyle/>
          <a:p>
            <a:pPr marL="417600" indent="-312480">
              <a:lnSpc>
                <a:spcPct val="82000"/>
              </a:lnSpc>
              <a:spcBef>
                <a:spcPts val="1001"/>
              </a:spcBef>
              <a:buClr>
                <a:srgbClr val="000000"/>
              </a:buClr>
              <a:buFont typeface="Arial"/>
              <a:buChar char="•"/>
            </a:pPr>
            <a:r>
              <a:rPr lang="en-US" sz="1700" b="0" strike="noStrike" spc="-1" dirty="0">
                <a:solidFill>
                  <a:srgbClr val="000000"/>
                </a:solidFill>
                <a:latin typeface="Calibri"/>
              </a:rPr>
              <a:t>Shared-Memory </a:t>
            </a:r>
          </a:p>
          <a:p>
            <a:pPr marL="849240" lvl="1" indent="-282240">
              <a:lnSpc>
                <a:spcPct val="82000"/>
              </a:lnSpc>
              <a:spcBef>
                <a:spcPts val="499"/>
              </a:spcBef>
              <a:buClr>
                <a:srgbClr val="000000"/>
              </a:buClr>
              <a:buFont typeface="Arial"/>
              <a:buChar char="•"/>
            </a:pPr>
            <a:r>
              <a:rPr lang="en-US" sz="1600" b="0" strike="noStrike" spc="-1" dirty="0">
                <a:solidFill>
                  <a:srgbClr val="000000"/>
                </a:solidFill>
                <a:latin typeface="Calibri"/>
              </a:rPr>
              <a:t>Intel Xeon Scalable CPUs</a:t>
            </a:r>
          </a:p>
          <a:p>
            <a:pPr marL="1144440" lvl="2" indent="-282240">
              <a:lnSpc>
                <a:spcPct val="82000"/>
              </a:lnSpc>
              <a:spcBef>
                <a:spcPts val="499"/>
              </a:spcBef>
              <a:buClr>
                <a:srgbClr val="000000"/>
              </a:buClr>
              <a:buFont typeface="Arial"/>
              <a:buChar char="•"/>
            </a:pPr>
            <a:r>
              <a:rPr lang="en-US" sz="1300" b="0" strike="noStrike" spc="-1" dirty="0">
                <a:solidFill>
                  <a:srgbClr val="000000"/>
                </a:solidFill>
                <a:latin typeface="Calibri"/>
              </a:rPr>
              <a:t>56 cores per CPU Package</a:t>
            </a:r>
          </a:p>
          <a:p>
            <a:pPr marL="1144440" lvl="2" indent="-282240">
              <a:lnSpc>
                <a:spcPct val="82000"/>
              </a:lnSpc>
              <a:spcBef>
                <a:spcPts val="499"/>
              </a:spcBef>
              <a:buClr>
                <a:srgbClr val="000000"/>
              </a:buClr>
              <a:buFont typeface="Arial"/>
              <a:buChar char="•"/>
            </a:pPr>
            <a:r>
              <a:rPr lang="en-US" sz="1300" b="0" strike="noStrike" spc="-1" dirty="0">
                <a:solidFill>
                  <a:srgbClr val="000000"/>
                </a:solidFill>
                <a:latin typeface="Calibri"/>
              </a:rPr>
              <a:t>Up to </a:t>
            </a:r>
            <a:r>
              <a:rPr lang="en-US" sz="1300" spc="-1" dirty="0">
                <a:solidFill>
                  <a:srgbClr val="000000"/>
                </a:solidFill>
                <a:latin typeface="Calibri"/>
              </a:rPr>
              <a:t>2</a:t>
            </a:r>
            <a:r>
              <a:rPr lang="en-US" sz="1300" b="0" strike="noStrike" spc="-1" dirty="0">
                <a:solidFill>
                  <a:srgbClr val="000000"/>
                </a:solidFill>
                <a:latin typeface="Calibri"/>
              </a:rPr>
              <a:t> CPUs can live in a single system. That’s 112 cores.</a:t>
            </a:r>
          </a:p>
          <a:p>
            <a:endParaRPr lang="en-US" sz="1300" b="0" strike="noStrike" spc="-1" dirty="0">
              <a:solidFill>
                <a:srgbClr val="000000"/>
              </a:solidFill>
              <a:latin typeface="Calibri"/>
            </a:endParaRPr>
          </a:p>
          <a:p>
            <a:pPr marL="849240" lvl="1" indent="-282240">
              <a:lnSpc>
                <a:spcPct val="82000"/>
              </a:lnSpc>
              <a:spcBef>
                <a:spcPts val="499"/>
              </a:spcBef>
              <a:buClr>
                <a:srgbClr val="000000"/>
              </a:buClr>
              <a:buFont typeface="Arial"/>
              <a:buChar char="•"/>
            </a:pPr>
            <a:r>
              <a:rPr lang="en-US" sz="1600" b="0" strike="noStrike" spc="-1" dirty="0">
                <a:solidFill>
                  <a:srgbClr val="000000"/>
                </a:solidFill>
                <a:latin typeface="Calibri"/>
              </a:rPr>
              <a:t>AMD EPYC Rome</a:t>
            </a:r>
          </a:p>
          <a:p>
            <a:pPr marL="1144440" lvl="2" indent="-282240">
              <a:spcBef>
                <a:spcPts val="850"/>
              </a:spcBef>
              <a:buClr>
                <a:srgbClr val="000000"/>
              </a:buClr>
              <a:buFont typeface="Arial"/>
              <a:buChar char="•"/>
            </a:pPr>
            <a:r>
              <a:rPr lang="en-US" sz="1600" b="0" strike="noStrike" spc="-1" dirty="0">
                <a:solidFill>
                  <a:srgbClr val="000000"/>
                </a:solidFill>
                <a:latin typeface="Calibri"/>
              </a:rPr>
              <a:t>7nm manufacturing process crams up to 64 cores on a package</a:t>
            </a:r>
          </a:p>
          <a:p>
            <a:pPr marL="1144440" lvl="2" indent="-282240">
              <a:spcBef>
                <a:spcPts val="850"/>
              </a:spcBef>
              <a:buClr>
                <a:srgbClr val="000000"/>
              </a:buClr>
              <a:buFont typeface="Arial"/>
              <a:buChar char="•"/>
            </a:pPr>
            <a:r>
              <a:rPr lang="en-US" sz="1600" b="0" strike="noStrike" spc="-1" dirty="0">
                <a:solidFill>
                  <a:srgbClr val="000000"/>
                </a:solidFill>
                <a:latin typeface="Calibri"/>
              </a:rPr>
              <a:t>2 CPUs can live on a system</a:t>
            </a:r>
          </a:p>
          <a:p>
            <a:endParaRPr lang="en-US" sz="1600" b="0" strike="noStrike" spc="-1" dirty="0">
              <a:solidFill>
                <a:srgbClr val="000000"/>
              </a:solidFill>
              <a:latin typeface="Calibri"/>
            </a:endParaRPr>
          </a:p>
          <a:p>
            <a:pPr marL="849240" lvl="1" indent="-282240">
              <a:lnSpc>
                <a:spcPct val="82000"/>
              </a:lnSpc>
              <a:spcBef>
                <a:spcPts val="499"/>
              </a:spcBef>
              <a:buClr>
                <a:srgbClr val="000000"/>
              </a:buClr>
              <a:buFont typeface="Arial"/>
              <a:buChar char="•"/>
            </a:pPr>
            <a:r>
              <a:rPr lang="en-US" sz="1600" b="0" strike="noStrike" spc="-1" dirty="0">
                <a:solidFill>
                  <a:srgbClr val="000000"/>
                </a:solidFill>
                <a:latin typeface="Calibri"/>
              </a:rPr>
              <a:t>IBM POWER9</a:t>
            </a:r>
          </a:p>
          <a:p>
            <a:pPr marL="1144440" lvl="2" indent="-282240">
              <a:spcBef>
                <a:spcPts val="850"/>
              </a:spcBef>
              <a:buClr>
                <a:srgbClr val="000000"/>
              </a:buClr>
              <a:buFont typeface="Arial"/>
              <a:buChar char="•"/>
            </a:pPr>
            <a:r>
              <a:rPr lang="en-US" sz="1600" b="0" strike="noStrike" spc="-1" dirty="0">
                <a:solidFill>
                  <a:srgbClr val="000000"/>
                </a:solidFill>
                <a:latin typeface="Calibri"/>
              </a:rPr>
              <a:t>2 CPUs (up to 22 cores each)</a:t>
            </a:r>
          </a:p>
          <a:p>
            <a:pPr marL="1144440" lvl="2" indent="-282240">
              <a:spcBef>
                <a:spcPts val="850"/>
              </a:spcBef>
              <a:buClr>
                <a:srgbClr val="000000"/>
              </a:buClr>
              <a:buFont typeface="Arial"/>
              <a:buChar char="•"/>
            </a:pPr>
            <a:r>
              <a:rPr lang="en-US" sz="1600" b="0" strike="noStrike" spc="-1" dirty="0">
                <a:solidFill>
                  <a:srgbClr val="000000"/>
                </a:solidFill>
                <a:latin typeface="Calibri"/>
              </a:rPr>
              <a:t>NVLINK 2.0 technology allows up to 6 GPUs to access up to 1 TB of system memory</a:t>
            </a:r>
          </a:p>
          <a:p>
            <a:pPr>
              <a:lnSpc>
                <a:spcPct val="82000"/>
              </a:lnSpc>
              <a:spcBef>
                <a:spcPts val="1001"/>
              </a:spcBef>
            </a:pPr>
            <a:endParaRPr lang="en-US" sz="1600" b="0" strike="noStrike" spc="-1" dirty="0">
              <a:solidFill>
                <a:srgbClr val="000000"/>
              </a:solidFill>
              <a:latin typeface="Calibri"/>
            </a:endParaRPr>
          </a:p>
          <a:p>
            <a:pPr>
              <a:lnSpc>
                <a:spcPct val="82000"/>
              </a:lnSpc>
              <a:spcBef>
                <a:spcPts val="1001"/>
              </a:spcBef>
            </a:pPr>
            <a:endParaRPr lang="en-US" sz="1600" b="0" strike="noStrike" spc="-1" dirty="0">
              <a:solidFill>
                <a:srgbClr val="000000"/>
              </a:solidFill>
              <a:latin typeface="Calibri"/>
            </a:endParaRPr>
          </a:p>
          <a:p>
            <a:pPr>
              <a:lnSpc>
                <a:spcPct val="82000"/>
              </a:lnSpc>
              <a:spcBef>
                <a:spcPts val="1001"/>
              </a:spcBef>
            </a:pPr>
            <a:endParaRPr lang="en-US" sz="1600" b="0" strike="noStrike" spc="-1" dirty="0">
              <a:solidFill>
                <a:srgbClr val="000000"/>
              </a:solidFill>
              <a:latin typeface="Calibri"/>
            </a:endParaRPr>
          </a:p>
          <a:p>
            <a:pPr marL="417600" indent="-312480">
              <a:lnSpc>
                <a:spcPct val="82000"/>
              </a:lnSpc>
              <a:spcBef>
                <a:spcPts val="1001"/>
              </a:spcBef>
              <a:buClr>
                <a:srgbClr val="000000"/>
              </a:buClr>
              <a:buFont typeface="Arial"/>
              <a:buChar char="•"/>
            </a:pPr>
            <a:r>
              <a:rPr lang="en-US" sz="1700" b="0" strike="noStrike" spc="-1" dirty="0">
                <a:solidFill>
                  <a:srgbClr val="000000"/>
                </a:solidFill>
                <a:latin typeface="Calibri"/>
              </a:rPr>
              <a:t>Distributed-Memory</a:t>
            </a:r>
          </a:p>
          <a:p>
            <a:pPr marL="849240" lvl="1" indent="-282240">
              <a:lnSpc>
                <a:spcPct val="82000"/>
              </a:lnSpc>
              <a:spcBef>
                <a:spcPts val="499"/>
              </a:spcBef>
              <a:buClr>
                <a:srgbClr val="000000"/>
              </a:buClr>
              <a:buFont typeface="Arial"/>
              <a:buChar char="•"/>
            </a:pPr>
            <a:r>
              <a:rPr lang="en-US" sz="1600" b="0" strike="noStrike" spc="-1" dirty="0">
                <a:solidFill>
                  <a:srgbClr val="000000"/>
                </a:solidFill>
                <a:latin typeface="Calibri"/>
              </a:rPr>
              <a:t>IBM </a:t>
            </a:r>
            <a:r>
              <a:rPr lang="en-US" sz="1600" b="0" strike="noStrike" spc="-1" dirty="0" err="1">
                <a:solidFill>
                  <a:srgbClr val="000000"/>
                </a:solidFill>
                <a:latin typeface="Calibri"/>
              </a:rPr>
              <a:t>BlueGene</a:t>
            </a:r>
            <a:r>
              <a:rPr lang="en-US" sz="1600" b="0" strike="noStrike" spc="-1" dirty="0">
                <a:solidFill>
                  <a:srgbClr val="000000"/>
                </a:solidFill>
                <a:latin typeface="Calibri"/>
              </a:rPr>
              <a:t>/L</a:t>
            </a:r>
          </a:p>
          <a:p>
            <a:endParaRPr lang="en-US" sz="1600" b="0" strike="noStrike" spc="-1" dirty="0">
              <a:solidFill>
                <a:srgbClr val="000000"/>
              </a:solidFill>
              <a:latin typeface="Calibri"/>
            </a:endParaRPr>
          </a:p>
          <a:p>
            <a:pPr marL="849240" lvl="1" indent="-282240">
              <a:lnSpc>
                <a:spcPct val="82000"/>
              </a:lnSpc>
              <a:spcBef>
                <a:spcPts val="499"/>
              </a:spcBef>
              <a:buClr>
                <a:srgbClr val="000000"/>
              </a:buClr>
              <a:buFont typeface="Arial"/>
              <a:buChar char="•"/>
            </a:pPr>
            <a:r>
              <a:rPr lang="en-US" sz="1600" b="0" strike="noStrike" spc="-1" dirty="0">
                <a:solidFill>
                  <a:srgbClr val="000000"/>
                </a:solidFill>
                <a:latin typeface="Calibri"/>
              </a:rPr>
              <a:t>Cell (see </a:t>
            </a:r>
            <a:r>
              <a:rPr lang="en-US" sz="1600" b="0" u="sng" strike="noStrike" spc="-1" dirty="0">
                <a:solidFill>
                  <a:srgbClr val="0563C1"/>
                </a:solidFill>
                <a:uFillTx/>
                <a:latin typeface="Calibri"/>
                <a:hlinkClick r:id="rId3"/>
              </a:rPr>
              <a:t>http://users.ece.utexas.edu/~adnan/vlsi-07/hofstee-cell.ppt</a:t>
            </a:r>
            <a:r>
              <a:rPr lang="en-US" sz="1600" b="0" strike="noStrike" spc="-1" dirty="0">
                <a:solidFill>
                  <a:srgbClr val="000000"/>
                </a:solidFill>
                <a:latin typeface="Calibri"/>
              </a:rPr>
              <a:t>)</a:t>
            </a:r>
          </a:p>
          <a:p>
            <a:pPr>
              <a:lnSpc>
                <a:spcPct val="82000"/>
              </a:lnSpc>
              <a:spcBef>
                <a:spcPts val="1001"/>
              </a:spcBef>
            </a:pPr>
            <a:endParaRPr lang="en-US" sz="1600" b="0" strike="noStrike" spc="-1" dirty="0">
              <a:solidFill>
                <a:srgbClr val="000000"/>
              </a:solidFill>
              <a:latin typeface="Calibri"/>
            </a:endParaRPr>
          </a:p>
          <a:p>
            <a:pPr>
              <a:lnSpc>
                <a:spcPct val="82000"/>
              </a:lnSpc>
              <a:spcBef>
                <a:spcPts val="1001"/>
              </a:spcBef>
            </a:pPr>
            <a:endParaRPr lang="en-US" sz="1600" b="0" strike="noStrike" spc="-1" dirty="0">
              <a:solidFill>
                <a:srgbClr val="000000"/>
              </a:solidFill>
              <a:latin typeface="Calibri"/>
            </a:endParaRPr>
          </a:p>
        </p:txBody>
      </p:sp>
      <p:sp>
        <p:nvSpPr>
          <p:cNvPr id="2" name="Slide Number Placeholder 1">
            <a:extLst>
              <a:ext uri="{FF2B5EF4-FFF2-40B4-BE49-F238E27FC236}">
                <a16:creationId xmlns:a16="http://schemas.microsoft.com/office/drawing/2014/main" id="{EEAAE739-5AC1-4F01-845C-7477D9681F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Shape 1"/>
          <p:cNvSpPr txBox="1"/>
          <p:nvPr/>
        </p:nvSpPr>
        <p:spPr>
          <a:xfrm>
            <a:off x="0" y="0"/>
            <a:ext cx="12191760" cy="822960"/>
          </a:xfrm>
          <a:prstGeom prst="rect">
            <a:avLst/>
          </a:prstGeom>
          <a:solidFill>
            <a:srgbClr val="1F4E79"/>
          </a:solidFill>
          <a:ln>
            <a:noFill/>
          </a:ln>
        </p:spPr>
        <p:txBody>
          <a:bodyPr anchor="ctr">
            <a:normAutofit lnSpcReduction="10000"/>
          </a:bodyPr>
          <a:lstStyle/>
          <a:p>
            <a:pPr>
              <a:lnSpc>
                <a:spcPct val="90000"/>
              </a:lnSpc>
            </a:pPr>
            <a:r>
              <a:rPr lang="en-US" sz="3600" b="0" strike="noStrike" spc="-1" dirty="0">
                <a:solidFill>
                  <a:srgbClr val="FFFFFF"/>
                </a:solidFill>
                <a:latin typeface="Calibri Light"/>
              </a:rPr>
              <a:t>Supercomputers: Where Are We Today?</a:t>
            </a:r>
            <a:br>
              <a:rPr dirty="0"/>
            </a:br>
            <a:r>
              <a:rPr lang="en-US" dirty="0">
                <a:solidFill>
                  <a:srgbClr val="FFFFFF"/>
                </a:solidFill>
                <a:latin typeface="Calibri Light" panose="020F0302020204030204" pitchFamily="34" charset="0"/>
              </a:rPr>
              <a:t>[Info lifted from Top500 website: </a:t>
            </a:r>
            <a:r>
              <a:rPr lang="en-US" u="sng" dirty="0">
                <a:solidFill>
                  <a:srgbClr val="FFC000"/>
                </a:solidFill>
                <a:latin typeface="Calibri Light" panose="020F0302020204030204" pitchFamily="34" charset="0"/>
              </a:rPr>
              <a:t>http://www.top500.org/</a:t>
            </a:r>
            <a:r>
              <a:rPr lang="en-US" dirty="0">
                <a:solidFill>
                  <a:srgbClr val="FFFFFF"/>
                </a:solidFill>
                <a:latin typeface="Calibri Light" panose="020F0302020204030204" pitchFamily="34" charset="0"/>
              </a:rPr>
              <a:t>]</a:t>
            </a:r>
            <a:endParaRPr lang="en-US" sz="1800" b="0" strike="noStrike" spc="-1" dirty="0">
              <a:solidFill>
                <a:srgbClr val="000000"/>
              </a:solidFill>
              <a:latin typeface="Calibri"/>
            </a:endParaRPr>
          </a:p>
        </p:txBody>
      </p:sp>
      <p:sp>
        <p:nvSpPr>
          <p:cNvPr id="2" name="Slide Number Placeholder 1">
            <a:extLst>
              <a:ext uri="{FF2B5EF4-FFF2-40B4-BE49-F238E27FC236}">
                <a16:creationId xmlns:a16="http://schemas.microsoft.com/office/drawing/2014/main" id="{206F612B-33C6-4667-9C2F-46B5FCA60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4C3387E-E384-4809-A528-52BEAFCE582A}"/>
              </a:ext>
            </a:extLst>
          </p:cNvPr>
          <p:cNvPicPr>
            <a:picLocks noChangeAspect="1"/>
          </p:cNvPicPr>
          <p:nvPr/>
        </p:nvPicPr>
        <p:blipFill rotWithShape="1">
          <a:blip r:embed="rId3"/>
          <a:srcRect l="23415" t="30430" r="41280" b="11467"/>
          <a:stretch/>
        </p:blipFill>
        <p:spPr>
          <a:xfrm>
            <a:off x="6849189" y="1293542"/>
            <a:ext cx="5272265" cy="4880716"/>
          </a:xfrm>
          <a:prstGeom prst="rect">
            <a:avLst/>
          </a:prstGeom>
          <a:ln>
            <a:solidFill>
              <a:schemeClr val="accent1"/>
            </a:solidFill>
          </a:ln>
        </p:spPr>
      </p:pic>
      <p:pic>
        <p:nvPicPr>
          <p:cNvPr id="5" name="Picture 4">
            <a:extLst>
              <a:ext uri="{FF2B5EF4-FFF2-40B4-BE49-F238E27FC236}">
                <a16:creationId xmlns:a16="http://schemas.microsoft.com/office/drawing/2014/main" id="{F9177008-82EA-4D7F-B7B9-8C2E9AB4FE46}"/>
              </a:ext>
            </a:extLst>
          </p:cNvPr>
          <p:cNvPicPr>
            <a:picLocks noChangeAspect="1"/>
          </p:cNvPicPr>
          <p:nvPr/>
        </p:nvPicPr>
        <p:blipFill rotWithShape="1">
          <a:blip r:embed="rId4"/>
          <a:srcRect l="22561" t="11999" r="36829" b="35285"/>
          <a:stretch/>
        </p:blipFill>
        <p:spPr>
          <a:xfrm>
            <a:off x="81776" y="1298744"/>
            <a:ext cx="6684264" cy="4880716"/>
          </a:xfrm>
          <a:prstGeom prst="rect">
            <a:avLst/>
          </a:prstGeom>
          <a:ln>
            <a:solidFill>
              <a:schemeClr val="accent1"/>
            </a:solid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a supercomputer’s speed measured?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151" t="69206" r="7030" b="13172"/>
          <a:stretch/>
        </p:blipFill>
        <p:spPr bwMode="auto">
          <a:xfrm>
            <a:off x="4268717" y="3061857"/>
            <a:ext cx="3228975" cy="192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Content Placeholder 2">
            <a:extLst>
              <a:ext uri="{FF2B5EF4-FFF2-40B4-BE49-F238E27FC236}">
                <a16:creationId xmlns:a16="http://schemas.microsoft.com/office/drawing/2014/main" id="{484AFC61-EC2B-4CB6-9B0C-0A99EE3DE5D4}"/>
              </a:ext>
            </a:extLst>
          </p:cNvPr>
          <p:cNvSpPr txBox="1">
            <a:spLocks/>
          </p:cNvSpPr>
          <p:nvPr/>
        </p:nvSpPr>
        <p:spPr>
          <a:xfrm>
            <a:off x="1768405" y="1749313"/>
            <a:ext cx="8229600" cy="6429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How is the speed measured to put together the Top500?</a:t>
            </a:r>
          </a:p>
          <a:p>
            <a:pPr lvl="1"/>
            <a:r>
              <a:rPr lang="en-US" sz="1400" dirty="0"/>
              <a:t>Basically reports how fast you can solve a dense linear system</a:t>
            </a:r>
          </a:p>
        </p:txBody>
      </p:sp>
    </p:spTree>
    <p:extLst>
      <p:ext uri="{BB962C8B-B14F-4D97-AF65-F5344CB8AC3E}">
        <p14:creationId xmlns:p14="http://schemas.microsoft.com/office/powerpoint/2010/main" val="95158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Wrapping up the setup, for the new example</a:t>
            </a:r>
          </a:p>
        </p:txBody>
      </p:sp>
      <p:sp>
        <p:nvSpPr>
          <p:cNvPr id="775171" name="Rectangle 3"/>
          <p:cNvSpPr>
            <a:spLocks noGrp="1" noChangeArrowheads="1"/>
          </p:cNvSpPr>
          <p:nvPr>
            <p:ph sz="half" idx="1"/>
          </p:nvPr>
        </p:nvSpPr>
        <p:spPr>
          <a:xfrm>
            <a:off x="559870" y="4186086"/>
            <a:ext cx="4965685" cy="2219325"/>
          </a:xfrm>
        </p:spPr>
        <p:txBody>
          <a:bodyPr>
            <a:normAutofit/>
          </a:bodyPr>
          <a:lstStyle/>
          <a:p>
            <a:pPr marL="287338" indent="-287338"/>
            <a:r>
              <a:rPr lang="en-US" dirty="0"/>
              <a:t>Data Types</a:t>
            </a:r>
          </a:p>
          <a:p>
            <a:pPr lvl="1"/>
            <a:r>
              <a:rPr lang="en-US" dirty="0"/>
              <a:t>Use different declarations for </a:t>
            </a:r>
            <a:r>
              <a:rPr lang="en-US" sz="1800" b="1" dirty="0" err="1">
                <a:solidFill>
                  <a:srgbClr val="0070C0"/>
                </a:solidFill>
                <a:latin typeface="Courier New" pitchFamily="49" charset="0"/>
              </a:rPr>
              <a:t>data_t</a:t>
            </a:r>
            <a:endParaRPr lang="en-US" sz="1800" b="1" dirty="0">
              <a:solidFill>
                <a:srgbClr val="0070C0"/>
              </a:solidFill>
              <a:latin typeface="Courier New" pitchFamily="49" charset="0"/>
            </a:endParaRPr>
          </a:p>
          <a:p>
            <a:pPr lvl="2"/>
            <a:r>
              <a:rPr lang="en-US" sz="1600" b="1" dirty="0" err="1">
                <a:latin typeface="Courier New" pitchFamily="49" charset="0"/>
              </a:rPr>
              <a:t>int</a:t>
            </a:r>
            <a:endParaRPr lang="en-US" sz="1600" b="1" dirty="0">
              <a:latin typeface="Courier New" pitchFamily="49" charset="0"/>
            </a:endParaRPr>
          </a:p>
          <a:p>
            <a:pPr lvl="2"/>
            <a:r>
              <a:rPr lang="en-US" sz="1600" b="1" dirty="0">
                <a:latin typeface="Courier New" pitchFamily="49" charset="0"/>
              </a:rPr>
              <a:t>long</a:t>
            </a:r>
          </a:p>
          <a:p>
            <a:pPr lvl="2"/>
            <a:r>
              <a:rPr lang="en-US" sz="1600" b="1" dirty="0">
                <a:latin typeface="Courier New" pitchFamily="49" charset="0"/>
              </a:rPr>
              <a:t>float</a:t>
            </a:r>
          </a:p>
          <a:p>
            <a:pPr lvl="2"/>
            <a:r>
              <a:rPr lang="en-US" sz="1600" b="1" dirty="0">
                <a:latin typeface="Courier New" pitchFamily="49" charset="0"/>
              </a:rPr>
              <a:t>double</a:t>
            </a:r>
          </a:p>
        </p:txBody>
      </p:sp>
      <p:sp>
        <p:nvSpPr>
          <p:cNvPr id="775173" name="Rectangle 5"/>
          <p:cNvSpPr>
            <a:spLocks noGrp="1" noChangeArrowheads="1"/>
          </p:cNvSpPr>
          <p:nvPr>
            <p:ph sz="half" idx="2"/>
          </p:nvPr>
        </p:nvSpPr>
        <p:spPr>
          <a:xfrm>
            <a:off x="6186487" y="4191001"/>
            <a:ext cx="5445643" cy="2219325"/>
          </a:xfrm>
        </p:spPr>
        <p:txBody>
          <a:bodyPr>
            <a:normAutofit/>
          </a:bodyPr>
          <a:lstStyle/>
          <a:p>
            <a:pPr marL="287338" indent="-287338"/>
            <a:r>
              <a:rPr lang="en-US" dirty="0"/>
              <a:t>Operations (</a:t>
            </a:r>
            <a:r>
              <a:rPr lang="en-US" b="1" dirty="0">
                <a:solidFill>
                  <a:srgbClr val="C00000"/>
                </a:solidFill>
                <a:latin typeface="Consolas" panose="020B0609020204030204" pitchFamily="49" charset="0"/>
              </a:rPr>
              <a:t>OP</a:t>
            </a:r>
            <a:r>
              <a:rPr lang="en-US" dirty="0"/>
              <a:t>)</a:t>
            </a:r>
          </a:p>
          <a:p>
            <a:pPr lvl="1"/>
            <a:r>
              <a:rPr lang="en-US" dirty="0"/>
              <a:t>Use different definitions of </a:t>
            </a:r>
            <a:r>
              <a:rPr lang="en-US" sz="1800" b="1" dirty="0">
                <a:latin typeface="Courier New" pitchFamily="49" charset="0"/>
              </a:rPr>
              <a:t>OP</a:t>
            </a:r>
            <a:r>
              <a:rPr lang="en-US" dirty="0"/>
              <a:t> and </a:t>
            </a:r>
            <a:r>
              <a:rPr lang="en-US" sz="1800" b="1" dirty="0">
                <a:solidFill>
                  <a:srgbClr val="0070C0"/>
                </a:solidFill>
                <a:latin typeface="Courier New" pitchFamily="49" charset="0"/>
              </a:rPr>
              <a:t>IDENT</a:t>
            </a:r>
          </a:p>
          <a:p>
            <a:pPr lvl="2"/>
            <a:r>
              <a:rPr lang="en-US" dirty="0"/>
              <a:t> “</a:t>
            </a:r>
            <a:r>
              <a:rPr lang="en-US" b="1" dirty="0">
                <a:latin typeface="Courier New" pitchFamily="49" charset="0"/>
              </a:rPr>
              <a:t>+”</a:t>
            </a:r>
            <a:r>
              <a:rPr lang="en-US" dirty="0">
                <a:latin typeface="Courier New" pitchFamily="49" charset="0"/>
              </a:rPr>
              <a:t> </a:t>
            </a:r>
            <a:r>
              <a:rPr lang="en-US" dirty="0"/>
              <a:t>:</a:t>
            </a:r>
            <a:r>
              <a:rPr lang="en-US" dirty="0">
                <a:latin typeface="Courier New" pitchFamily="49" charset="0"/>
              </a:rPr>
              <a:t> </a:t>
            </a:r>
            <a:r>
              <a:rPr lang="en-US" b="1" dirty="0">
                <a:latin typeface="Courier New" pitchFamily="49" charset="0"/>
              </a:rPr>
              <a:t>0</a:t>
            </a:r>
          </a:p>
          <a:p>
            <a:pPr lvl="2"/>
            <a:r>
              <a:rPr lang="en-US" dirty="0"/>
              <a:t> “</a:t>
            </a:r>
            <a:r>
              <a:rPr lang="en-US" b="1" dirty="0">
                <a:latin typeface="Courier New" pitchFamily="49" charset="0"/>
              </a:rPr>
              <a:t>*”</a:t>
            </a:r>
            <a:r>
              <a:rPr lang="en-US" dirty="0">
                <a:latin typeface="Courier New" pitchFamily="49" charset="0"/>
              </a:rPr>
              <a:t> </a:t>
            </a:r>
            <a:r>
              <a:rPr lang="en-US" dirty="0"/>
              <a:t>:</a:t>
            </a:r>
            <a:r>
              <a:rPr lang="en-US" dirty="0">
                <a:latin typeface="Courier New" pitchFamily="49" charset="0"/>
              </a:rPr>
              <a:t> </a:t>
            </a:r>
            <a:r>
              <a:rPr lang="en-US" b="1" dirty="0">
                <a:latin typeface="Courier New" pitchFamily="49" charset="0"/>
              </a:rPr>
              <a:t>1</a:t>
            </a:r>
          </a:p>
        </p:txBody>
      </p:sp>
      <p:sp>
        <p:nvSpPr>
          <p:cNvPr id="6" name="TextBox 5"/>
          <p:cNvSpPr txBox="1"/>
          <p:nvPr/>
        </p:nvSpPr>
        <p:spPr>
          <a:xfrm>
            <a:off x="8229599" y="1600200"/>
            <a:ext cx="3452227" cy="646331"/>
          </a:xfrm>
          <a:prstGeom prst="rect">
            <a:avLst/>
          </a:prstGeom>
          <a:noFill/>
        </p:spPr>
        <p:txBody>
          <a:bodyPr wrap="square" rtlCol="0">
            <a:spAutoFit/>
          </a:bodyPr>
          <a:lstStyle/>
          <a:p>
            <a:r>
              <a:rPr lang="en-US" dirty="0">
                <a:latin typeface="Calibri" pitchFamily="34" charset="0"/>
              </a:rPr>
              <a:t>Compute sum or product of vector elements (based on </a:t>
            </a:r>
            <a:r>
              <a:rPr lang="en-US" dirty="0">
                <a:solidFill>
                  <a:srgbClr val="0070C0"/>
                </a:solidFill>
                <a:latin typeface="Calibri" pitchFamily="34" charset="0"/>
              </a:rPr>
              <a:t>OP</a:t>
            </a:r>
            <a:r>
              <a:rPr lang="en-US" dirty="0">
                <a:latin typeface="Calibri" pitchFamily="34" charset="0"/>
              </a:rPr>
              <a:t>)</a:t>
            </a:r>
          </a:p>
        </p:txBody>
      </p:sp>
      <p:sp>
        <p:nvSpPr>
          <p:cNvPr id="2" name="Slide Number Placeholder 1">
            <a:extLst>
              <a:ext uri="{FF2B5EF4-FFF2-40B4-BE49-F238E27FC236}">
                <a16:creationId xmlns:a16="http://schemas.microsoft.com/office/drawing/2014/main" id="{1E8E958E-74E6-47C7-8D54-1B8FB82E54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[15-213 @ CMU]</a:t>
                </a:r>
                <a14:m>
                  <m:oMath xmlns:m="http://schemas.openxmlformats.org/officeDocument/2006/math">
                    <m:r>
                      <a:rPr lang="en-US" sz="1000" i="1">
                        <a:latin typeface="Cambria Math" panose="02040503050406030204" pitchFamily="18" charset="0"/>
                      </a:rPr>
                      <m:t>→</m:t>
                    </m:r>
                  </m:oMath>
                </a14:m>
                <a:endParaRPr lang="en-US" sz="1000" dirty="0"/>
              </a:p>
            </p:txBody>
          </p:sp>
        </mc:Choice>
        <mc:Fallback xmlns="">
          <p:sp>
            <p:nvSpPr>
              <p:cNvPr id="9"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t="-2941" b="-2941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C662DBD-7744-4A2F-82AC-4AF20ECEA8A5}"/>
              </a:ext>
            </a:extLst>
          </p:cNvPr>
          <p:cNvSpPr/>
          <p:nvPr/>
        </p:nvSpPr>
        <p:spPr>
          <a:xfrm>
            <a:off x="1665360" y="1120676"/>
            <a:ext cx="6096000" cy="230832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combine1(</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a:t>
            </a:r>
            <a:r>
              <a:rPr lang="en-US" b="1" dirty="0">
                <a:solidFill>
                  <a:srgbClr val="0070C0"/>
                </a:solidFill>
                <a:latin typeface="Consolas" panose="020B0609020204030204" pitchFamily="49" charset="0"/>
              </a:rPr>
              <a:t>IDENT</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the identity value for </a:t>
            </a:r>
            <a:r>
              <a:rPr lang="en-US" b="1" dirty="0">
                <a:solidFill>
                  <a:srgbClr val="C00000"/>
                </a:solidFill>
                <a:latin typeface="Consolas" panose="020B0609020204030204" pitchFamily="49" charset="0"/>
              </a:rPr>
              <a:t>OP</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 = 0; i &lt;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 i++)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r>
              <a:rPr lang="nn-NO" dirty="0">
                <a:solidFill>
                  <a:srgbClr val="000000"/>
                </a:solidFill>
                <a:latin typeface="Consolas" panose="020B0609020204030204" pitchFamily="49" charset="0"/>
              </a:rPr>
              <a:t>        get_vec_element(</a:t>
            </a:r>
            <a:r>
              <a:rPr lang="nn-NO" dirty="0">
                <a:solidFill>
                  <a:srgbClr val="808080"/>
                </a:solidFill>
                <a:latin typeface="Consolas" panose="020B0609020204030204" pitchFamily="49" charset="0"/>
              </a:rPr>
              <a:t>v</a:t>
            </a:r>
            <a:r>
              <a:rPr lang="nn-NO" dirty="0">
                <a:solidFill>
                  <a:srgbClr val="000000"/>
                </a:solidFill>
                <a:latin typeface="Consolas" panose="020B0609020204030204" pitchFamily="49" charset="0"/>
              </a:rPr>
              <a:t>, i, &amp;val);</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a:t>
            </a:r>
            <a:r>
              <a:rPr lang="en-US" b="1" dirty="0">
                <a:solidFill>
                  <a:srgbClr val="C00000"/>
                </a:solidFill>
                <a:latin typeface="Consolas" panose="020B0609020204030204" pitchFamily="49" charset="0"/>
              </a:rPr>
              <a:t>OP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
        <p:nvSpPr>
          <p:cNvPr id="10" name="Rectangle 9">
            <a:extLst>
              <a:ext uri="{FF2B5EF4-FFF2-40B4-BE49-F238E27FC236}">
                <a16:creationId xmlns:a16="http://schemas.microsoft.com/office/drawing/2014/main" id="{5246CE6D-07EE-491C-A3F2-966BF3C8B2C2}"/>
              </a:ext>
            </a:extLst>
          </p:cNvPr>
          <p:cNvSpPr/>
          <p:nvPr/>
        </p:nvSpPr>
        <p:spPr>
          <a:xfrm>
            <a:off x="6950899" y="2895600"/>
            <a:ext cx="2144818" cy="646331"/>
          </a:xfrm>
          <a:prstGeom prst="rect">
            <a:avLst/>
          </a:prstGeom>
          <a:solidFill>
            <a:srgbClr val="FFCC00"/>
          </a:solidFill>
        </p:spPr>
        <p:txBody>
          <a:bodyPr wrap="none">
            <a:spAutoFit/>
          </a:bodyPr>
          <a:lstStyle/>
          <a:p>
            <a:r>
              <a:rPr lang="en-US" dirty="0"/>
              <a:t>The second function </a:t>
            </a:r>
            <a:br>
              <a:rPr lang="en-US" dirty="0"/>
            </a:br>
            <a:r>
              <a:rPr lang="en-US" dirty="0"/>
              <a:t>that comes into play</a:t>
            </a:r>
          </a:p>
        </p:txBody>
      </p:sp>
    </p:spTree>
    <p:extLst>
      <p:ext uri="{BB962C8B-B14F-4D97-AF65-F5344CB8AC3E}">
        <p14:creationId xmlns:p14="http://schemas.microsoft.com/office/powerpoint/2010/main" val="36367639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5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5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51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51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51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517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517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517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517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51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1" grpId="0" build="p"/>
      <p:bldP spid="77517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0" y="0"/>
            <a:ext cx="12191760" cy="822960"/>
          </a:xfrm>
          <a:prstGeom prst="rect">
            <a:avLst/>
          </a:prstGeom>
          <a:solidFill>
            <a:srgbClr val="1F4E79"/>
          </a:solidFill>
          <a:ln>
            <a:noFill/>
          </a:ln>
        </p:spPr>
        <p:txBody>
          <a:bodyPr anchor="ctr">
            <a:normAutofit/>
          </a:bodyPr>
          <a:lstStyle/>
          <a:p>
            <a:pPr>
              <a:lnSpc>
                <a:spcPct val="90000"/>
              </a:lnSpc>
            </a:pPr>
            <a:r>
              <a:rPr lang="en-US" sz="3600" spc="-1" dirty="0">
                <a:solidFill>
                  <a:srgbClr val="FFFFFF"/>
                </a:solidFill>
                <a:latin typeface="Calibri Light"/>
              </a:rPr>
              <a:t>Supercomputers: Where Are We Today? [</a:t>
            </a:r>
            <a:r>
              <a:rPr lang="en-US" sz="3600" spc="-1" dirty="0" err="1">
                <a:solidFill>
                  <a:srgbClr val="FFFFFF"/>
                </a:solidFill>
                <a:latin typeface="Calibri Light"/>
              </a:rPr>
              <a:t>Cntd</a:t>
            </a:r>
            <a:r>
              <a:rPr lang="en-US" sz="3600" spc="-1" dirty="0">
                <a:solidFill>
                  <a:srgbClr val="FFFFFF"/>
                </a:solidFill>
                <a:latin typeface="Calibri Light"/>
              </a:rPr>
              <a:t>.]</a:t>
            </a:r>
            <a:endParaRPr lang="en-US" sz="3600" b="0" strike="noStrike" spc="-1" dirty="0">
              <a:solidFill>
                <a:srgbClr val="000000"/>
              </a:solidFill>
              <a:latin typeface="Calibri"/>
            </a:endParaRPr>
          </a:p>
        </p:txBody>
      </p:sp>
      <p:sp>
        <p:nvSpPr>
          <p:cNvPr id="296" name="TextShape 2"/>
          <p:cNvSpPr txBox="1"/>
          <p:nvPr/>
        </p:nvSpPr>
        <p:spPr>
          <a:xfrm>
            <a:off x="11458080" y="6522120"/>
            <a:ext cx="692640" cy="268200"/>
          </a:xfrm>
          <a:prstGeom prst="rect">
            <a:avLst/>
          </a:prstGeom>
          <a:noFill/>
          <a:ln>
            <a:noFill/>
          </a:ln>
        </p:spPr>
        <p:txBody>
          <a:bodyPr anchor="ctr">
            <a:noAutofit/>
          </a:bodyPr>
          <a:lstStyle/>
          <a:p>
            <a:pPr algn="r">
              <a:lnSpc>
                <a:spcPct val="100000"/>
              </a:lnSpc>
            </a:pPr>
            <a:fld id="{2DE7592B-2CFA-40A5-80DB-419509A90485}" type="slidenum">
              <a:rPr lang="en-US" sz="1200" b="0" strike="noStrike" spc="-1">
                <a:solidFill>
                  <a:srgbClr val="8B8B8B"/>
                </a:solidFill>
                <a:latin typeface="Calibri"/>
              </a:rPr>
              <a:t>60</a:t>
            </a:fld>
            <a:endParaRPr lang="en-US" sz="1200" b="0" strike="noStrike" spc="-1">
              <a:latin typeface="DejaVu Serif"/>
            </a:endParaRPr>
          </a:p>
        </p:txBody>
      </p:sp>
      <p:sp>
        <p:nvSpPr>
          <p:cNvPr id="297" name="CustomShape 3"/>
          <p:cNvSpPr/>
          <p:nvPr/>
        </p:nvSpPr>
        <p:spPr>
          <a:xfrm>
            <a:off x="820080" y="5117760"/>
            <a:ext cx="10854360" cy="17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1600" b="0" strike="noStrike" spc="-1">
                <a:solidFill>
                  <a:srgbClr val="000000"/>
                </a:solidFill>
                <a:latin typeface="Calibri"/>
              </a:rPr>
              <a:t>Abbreviations/Nomenclature</a:t>
            </a:r>
            <a:endParaRPr lang="en-US" sz="1600" b="0" strike="noStrike" spc="-1">
              <a:latin typeface="DejaVu Sans"/>
            </a:endParaRPr>
          </a:p>
          <a:p>
            <a:pPr marL="685800" lvl="1" indent="-228240">
              <a:lnSpc>
                <a:spcPct val="90000"/>
              </a:lnSpc>
              <a:spcBef>
                <a:spcPts val="499"/>
              </a:spcBef>
              <a:buClr>
                <a:srgbClr val="000000"/>
              </a:buClr>
              <a:buFont typeface="Arial"/>
              <a:buChar char="•"/>
            </a:pPr>
            <a:r>
              <a:rPr lang="en-US" sz="1200" b="0" strike="noStrike" spc="-1">
                <a:solidFill>
                  <a:srgbClr val="000000"/>
                </a:solidFill>
                <a:latin typeface="Calibri"/>
              </a:rPr>
              <a:t>MPP – Massively Parallel Processing</a:t>
            </a:r>
            <a:endParaRPr lang="en-US" sz="1200" b="0" strike="noStrike" spc="-1">
              <a:latin typeface="DejaVu Sans"/>
            </a:endParaRPr>
          </a:p>
          <a:p>
            <a:pPr marL="685800" lvl="1" indent="-228240">
              <a:lnSpc>
                <a:spcPct val="90000"/>
              </a:lnSpc>
              <a:spcBef>
                <a:spcPts val="499"/>
              </a:spcBef>
              <a:buClr>
                <a:srgbClr val="000000"/>
              </a:buClr>
              <a:buFont typeface="Arial"/>
              <a:buChar char="•"/>
            </a:pPr>
            <a:r>
              <a:rPr lang="en-US" sz="1200" b="0" strike="noStrike" spc="-1">
                <a:solidFill>
                  <a:srgbClr val="000000"/>
                </a:solidFill>
                <a:latin typeface="Calibri"/>
              </a:rPr>
              <a:t>Constellation – subclass of cluster architecture envisioned to capitalize on data locality</a:t>
            </a:r>
            <a:endParaRPr lang="en-US" sz="1200" b="0" strike="noStrike" spc="-1">
              <a:latin typeface="DejaVu Sans"/>
            </a:endParaRPr>
          </a:p>
        </p:txBody>
      </p:sp>
      <p:pic>
        <p:nvPicPr>
          <p:cNvPr id="298" name="Picture 297"/>
          <p:cNvPicPr/>
          <p:nvPr/>
        </p:nvPicPr>
        <p:blipFill>
          <a:blip r:embed="rId3"/>
          <a:stretch/>
        </p:blipFill>
        <p:spPr>
          <a:xfrm>
            <a:off x="731520" y="1097280"/>
            <a:ext cx="5118120" cy="3301200"/>
          </a:xfrm>
          <a:prstGeom prst="rect">
            <a:avLst/>
          </a:prstGeom>
          <a:ln>
            <a:noFill/>
          </a:ln>
        </p:spPr>
      </p:pic>
      <p:pic>
        <p:nvPicPr>
          <p:cNvPr id="299" name="Picture 298"/>
          <p:cNvPicPr/>
          <p:nvPr/>
        </p:nvPicPr>
        <p:blipFill>
          <a:blip r:embed="rId4"/>
          <a:stretch/>
        </p:blipFill>
        <p:spPr>
          <a:xfrm>
            <a:off x="6675120" y="1107000"/>
            <a:ext cx="4663440" cy="3282120"/>
          </a:xfrm>
          <a:prstGeom prst="rect">
            <a:avLst/>
          </a:prstGeom>
          <a:ln>
            <a:noFill/>
          </a:ln>
        </p:spPr>
      </p:pic>
      <p:sp>
        <p:nvSpPr>
          <p:cNvPr id="300" name="TextShape 4"/>
          <p:cNvSpPr txBox="1"/>
          <p:nvPr/>
        </p:nvSpPr>
        <p:spPr>
          <a:xfrm>
            <a:off x="8229600" y="4206240"/>
            <a:ext cx="2011680" cy="355680"/>
          </a:xfrm>
          <a:prstGeom prst="rect">
            <a:avLst/>
          </a:prstGeom>
          <a:noFill/>
          <a:ln>
            <a:noFill/>
          </a:ln>
        </p:spPr>
        <p:txBody>
          <a:bodyPr lIns="90000" tIns="45000" rIns="90000" bIns="45000">
            <a:spAutoFit/>
          </a:bodyPr>
          <a:lstStyle/>
          <a:p>
            <a:r>
              <a:rPr lang="en-US" sz="1800" b="0" strike="noStrike" spc="-1">
                <a:latin typeface="DejaVu Sans"/>
              </a:rPr>
              <a:t>2018</a:t>
            </a:r>
          </a:p>
        </p:txBody>
      </p:sp>
      <p:sp>
        <p:nvSpPr>
          <p:cNvPr id="301" name="TextShape 5"/>
          <p:cNvSpPr txBox="1"/>
          <p:nvPr/>
        </p:nvSpPr>
        <p:spPr>
          <a:xfrm>
            <a:off x="2103120" y="4216320"/>
            <a:ext cx="2011680" cy="355680"/>
          </a:xfrm>
          <a:prstGeom prst="rect">
            <a:avLst/>
          </a:prstGeom>
          <a:noFill/>
          <a:ln>
            <a:noFill/>
          </a:ln>
        </p:spPr>
        <p:txBody>
          <a:bodyPr lIns="90000" tIns="45000" rIns="90000" bIns="45000">
            <a:spAutoFit/>
          </a:bodyPr>
          <a:lstStyle/>
          <a:p>
            <a:r>
              <a:rPr lang="en-US" sz="1800" b="0" strike="noStrike" spc="-1">
                <a:latin typeface="DejaVu Sans"/>
              </a:rPr>
              <a:t>1998</a:t>
            </a:r>
          </a:p>
        </p:txBody>
      </p:sp>
      <p:sp>
        <p:nvSpPr>
          <p:cNvPr id="2" name="Slide Number Placeholder 1">
            <a:extLst>
              <a:ext uri="{FF2B5EF4-FFF2-40B4-BE49-F238E27FC236}">
                <a16:creationId xmlns:a16="http://schemas.microsoft.com/office/drawing/2014/main" id="{A6241415-0F41-48A3-8CEB-76C5DA192D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Supercomputers: Where Are We Today? [</a:t>
            </a:r>
            <a:r>
              <a:rPr lang="en-US" dirty="0" err="1"/>
              <a:t>Cntd</a:t>
            </a:r>
            <a:r>
              <a:rPr lang="en-US" dirty="0"/>
              <a: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61</a:t>
            </a:fld>
            <a:endParaRPr lang="en-US" altLang="en-US"/>
          </a:p>
        </p:txBody>
      </p:sp>
      <p:sp>
        <p:nvSpPr>
          <p:cNvPr id="7" name="Content Placeholder 2">
            <a:extLst>
              <a:ext uri="{FF2B5EF4-FFF2-40B4-BE49-F238E27FC236}">
                <a16:creationId xmlns:a16="http://schemas.microsoft.com/office/drawing/2014/main" id="{8ED84C03-2967-43E8-A8DD-B6755985007E}"/>
              </a:ext>
            </a:extLst>
          </p:cNvPr>
          <p:cNvSpPr txBox="1">
            <a:spLocks/>
          </p:cNvSpPr>
          <p:nvPr/>
        </p:nvSpPr>
        <p:spPr>
          <a:xfrm>
            <a:off x="4144535" y="4274634"/>
            <a:ext cx="7601921" cy="2247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Abbreviations/Nomenclature</a:t>
            </a:r>
          </a:p>
          <a:p>
            <a:pPr lvl="1"/>
            <a:r>
              <a:rPr lang="en-US" sz="1200" dirty="0"/>
              <a:t>MPP – Massively Parallel Processing</a:t>
            </a:r>
          </a:p>
          <a:p>
            <a:pPr lvl="1"/>
            <a:r>
              <a:rPr lang="en-US" sz="1200" dirty="0"/>
              <a:t>Constellation – subclass of cluster architecture envisioned to capitalize on data locality</a:t>
            </a:r>
          </a:p>
          <a:p>
            <a:pPr lvl="1"/>
            <a:r>
              <a:rPr lang="en-US" sz="1200" dirty="0"/>
              <a:t>MIPS – “Microprocessor without Interlocked Pipeline Stages”, a chip design of the MIPS Computer Systems  of Sunnyvale, California</a:t>
            </a:r>
          </a:p>
          <a:p>
            <a:pPr lvl="1"/>
            <a:r>
              <a:rPr lang="en-US" sz="1200" dirty="0"/>
              <a:t>SPARC – “Scalable Processor Architecture” is a RISC instruction set architecture developed by Sun Microsystems (now Oracle) and introduced in mid-1987</a:t>
            </a:r>
          </a:p>
          <a:p>
            <a:pPr lvl="1"/>
            <a:r>
              <a:rPr lang="en-US" sz="1200" dirty="0"/>
              <a:t>Alpha - a 64-bit reduced instruction set computer (RISC) instruction set architecture developed by DEC (Digital Equipment Corporation was sold to Compaq, which was sold to HP) – adopted by Chinese chip manufacturer (see primer)</a:t>
            </a:r>
          </a:p>
        </p:txBody>
      </p:sp>
      <p:pic>
        <p:nvPicPr>
          <p:cNvPr id="5" name="Picture 4">
            <a:extLst>
              <a:ext uri="{FF2B5EF4-FFF2-40B4-BE49-F238E27FC236}">
                <a16:creationId xmlns:a16="http://schemas.microsoft.com/office/drawing/2014/main" id="{A3922F33-50B1-4912-B8BD-50D6F20974D5}"/>
              </a:ext>
            </a:extLst>
          </p:cNvPr>
          <p:cNvPicPr>
            <a:picLocks noChangeAspect="1"/>
          </p:cNvPicPr>
          <p:nvPr/>
        </p:nvPicPr>
        <p:blipFill rotWithShape="1">
          <a:blip r:embed="rId3"/>
          <a:srcRect l="27744" t="12006" r="40244" b="4898"/>
          <a:stretch/>
        </p:blipFill>
        <p:spPr>
          <a:xfrm>
            <a:off x="0" y="823393"/>
            <a:ext cx="3902926" cy="5698751"/>
          </a:xfrm>
          <a:prstGeom prst="rect">
            <a:avLst/>
          </a:prstGeom>
        </p:spPr>
      </p:pic>
      <p:pic>
        <p:nvPicPr>
          <p:cNvPr id="6" name="Picture 5">
            <a:extLst>
              <a:ext uri="{FF2B5EF4-FFF2-40B4-BE49-F238E27FC236}">
                <a16:creationId xmlns:a16="http://schemas.microsoft.com/office/drawing/2014/main" id="{0648843A-F5DA-4E1A-8A62-E99320A0BECA}"/>
              </a:ext>
            </a:extLst>
          </p:cNvPr>
          <p:cNvPicPr>
            <a:picLocks noChangeAspect="1"/>
          </p:cNvPicPr>
          <p:nvPr/>
        </p:nvPicPr>
        <p:blipFill rotWithShape="1">
          <a:blip r:embed="rId4"/>
          <a:srcRect l="27744" t="10840" r="40244" b="44873"/>
          <a:stretch/>
        </p:blipFill>
        <p:spPr>
          <a:xfrm>
            <a:off x="4045415" y="1066419"/>
            <a:ext cx="4002047" cy="3114363"/>
          </a:xfrm>
          <a:prstGeom prst="rect">
            <a:avLst/>
          </a:prstGeom>
        </p:spPr>
      </p:pic>
      <p:pic>
        <p:nvPicPr>
          <p:cNvPr id="8" name="Picture 7">
            <a:extLst>
              <a:ext uri="{FF2B5EF4-FFF2-40B4-BE49-F238E27FC236}">
                <a16:creationId xmlns:a16="http://schemas.microsoft.com/office/drawing/2014/main" id="{42F679A8-E772-44E0-A58A-2B43994263D0}"/>
              </a:ext>
            </a:extLst>
          </p:cNvPr>
          <p:cNvPicPr>
            <a:picLocks noChangeAspect="1"/>
          </p:cNvPicPr>
          <p:nvPr/>
        </p:nvPicPr>
        <p:blipFill rotWithShape="1">
          <a:blip r:embed="rId4"/>
          <a:srcRect l="30107" t="55244" r="41826" b="5505"/>
          <a:stretch/>
        </p:blipFill>
        <p:spPr>
          <a:xfrm>
            <a:off x="8122135" y="1105292"/>
            <a:ext cx="4029055" cy="3169342"/>
          </a:xfrm>
          <a:prstGeom prst="rect">
            <a:avLst/>
          </a:prstGeom>
        </p:spPr>
      </p:pic>
    </p:spTree>
    <p:extLst>
      <p:ext uri="{BB962C8B-B14F-4D97-AF65-F5344CB8AC3E}">
        <p14:creationId xmlns:p14="http://schemas.microsoft.com/office/powerpoint/2010/main" val="2817504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F4E79"/>
          </a:solidFill>
          <a:ln>
            <a:noFill/>
          </a:ln>
        </p:spPr>
        <p:txBody>
          <a:bodyPr anchor="ctr">
            <a:normAutofit fontScale="90000"/>
          </a:bodyPr>
          <a:lstStyle/>
          <a:p>
            <a:r>
              <a:rPr lang="en-US" spc="-1" dirty="0">
                <a:solidFill>
                  <a:srgbClr val="FFFFFF"/>
                </a:solidFill>
                <a:latin typeface="Calibri Light"/>
                <a:ea typeface="+mn-ea"/>
                <a:cs typeface="+mn-cs"/>
              </a:rPr>
              <a:t>Nomenclature: What is an MPP? How’s it different from a cluster?</a:t>
            </a:r>
          </a:p>
        </p:txBody>
      </p:sp>
      <p:sp>
        <p:nvSpPr>
          <p:cNvPr id="3" name="Content Placeholder 2"/>
          <p:cNvSpPr>
            <a:spLocks noGrp="1"/>
          </p:cNvSpPr>
          <p:nvPr>
            <p:ph idx="1"/>
          </p:nvPr>
        </p:nvSpPr>
        <p:spPr/>
        <p:txBody>
          <a:bodyPr>
            <a:normAutofit/>
          </a:bodyPr>
          <a:lstStyle/>
          <a:p>
            <a:pPr>
              <a:lnSpc>
                <a:spcPct val="80000"/>
              </a:lnSpc>
            </a:pPr>
            <a:r>
              <a:rPr lang="en-US" dirty="0"/>
              <a:t>MPP: A very large-scale computing system with commodity processing nodes interconnected with a </a:t>
            </a:r>
            <a:r>
              <a:rPr lang="en-US" dirty="0">
                <a:solidFill>
                  <a:srgbClr val="0070C0"/>
                </a:solidFill>
              </a:rPr>
              <a:t>custom-made</a:t>
            </a:r>
            <a:r>
              <a:rPr lang="en-US" dirty="0"/>
              <a:t> high-bandwidth low-latency interconnect</a:t>
            </a:r>
          </a:p>
          <a:p>
            <a:pPr lvl="1">
              <a:lnSpc>
                <a:spcPct val="80000"/>
              </a:lnSpc>
            </a:pPr>
            <a:r>
              <a:rPr lang="en-US" dirty="0"/>
              <a:t>A cluster is an MPP for which the manufacturer forgot to put a high-bandwidth low-latency interconnect</a:t>
            </a:r>
          </a:p>
          <a:p>
            <a:pPr>
              <a:lnSpc>
                <a:spcPct val="80000"/>
              </a:lnSpc>
            </a:pPr>
            <a:endParaRPr lang="en-US" dirty="0"/>
          </a:p>
          <a:p>
            <a:pPr>
              <a:lnSpc>
                <a:spcPct val="80000"/>
              </a:lnSpc>
            </a:pPr>
            <a:r>
              <a:rPr lang="en-US" dirty="0"/>
              <a:t>Memories are physically distributed</a:t>
            </a:r>
          </a:p>
          <a:p>
            <a:pPr>
              <a:lnSpc>
                <a:spcPct val="80000"/>
              </a:lnSpc>
            </a:pPr>
            <a:endParaRPr lang="en-US" dirty="0"/>
          </a:p>
          <a:p>
            <a:pPr>
              <a:lnSpc>
                <a:spcPct val="80000"/>
              </a:lnSpc>
            </a:pPr>
            <a:r>
              <a:rPr lang="en-US" dirty="0"/>
              <a:t>Nodes often run a microkernel	</a:t>
            </a:r>
          </a:p>
          <a:p>
            <a:pPr lvl="1">
              <a:lnSpc>
                <a:spcPct val="80000"/>
              </a:lnSpc>
            </a:pPr>
            <a:r>
              <a:rPr lang="en-US" dirty="0"/>
              <a:t>Perhaps this is a second difference, a cluster might run some rather pedestrian Linux distro</a:t>
            </a:r>
          </a:p>
          <a:p>
            <a:pPr>
              <a:lnSpc>
                <a:spcPct val="80000"/>
              </a:lnSpc>
            </a:pPr>
            <a:endParaRPr lang="en-US" dirty="0"/>
          </a:p>
          <a:p>
            <a:pPr>
              <a:lnSpc>
                <a:spcPct val="80000"/>
              </a:lnSpc>
            </a:pPr>
            <a:r>
              <a:rPr lang="en-US" dirty="0"/>
              <a:t>Rather blurred line between MPPs and clusters</a:t>
            </a:r>
          </a:p>
          <a:p>
            <a:pPr>
              <a:lnSpc>
                <a:spcPct val="80000"/>
              </a:lnSpc>
            </a:pPr>
            <a:r>
              <a:rPr lang="en-US" dirty="0"/>
              <a:t>Example:</a:t>
            </a:r>
          </a:p>
          <a:p>
            <a:pPr lvl="1">
              <a:lnSpc>
                <a:spcPct val="80000"/>
              </a:lnSpc>
            </a:pPr>
            <a:r>
              <a:rPr lang="en-US" dirty="0"/>
              <a:t>Euler (our machine) is a cluster</a:t>
            </a:r>
          </a:p>
          <a:p>
            <a:pPr lvl="1">
              <a:lnSpc>
                <a:spcPct val="80000"/>
              </a:lnSpc>
            </a:pPr>
            <a:r>
              <a:rPr lang="en-US" dirty="0"/>
              <a:t>An IBM BG/Q machine is an MPP (because of the interconnect)</a:t>
            </a:r>
          </a:p>
        </p:txBody>
      </p:sp>
      <p:sp>
        <p:nvSpPr>
          <p:cNvPr id="4" name="Slide Number Placeholder 3">
            <a:extLst>
              <a:ext uri="{FF2B5EF4-FFF2-40B4-BE49-F238E27FC236}">
                <a16:creationId xmlns:a16="http://schemas.microsoft.com/office/drawing/2014/main" id="{06095F73-876D-47AF-80C0-742AF620D5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475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Supercomputers: Where Are We Today?[</a:t>
            </a:r>
            <a:r>
              <a:rPr lang="en-US" dirty="0" err="1"/>
              <a:t>Cntd</a:t>
            </a:r>
            <a:r>
              <a:rPr lang="en-US" dirty="0"/>
              <a: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63</a:t>
            </a:fld>
            <a:endParaRPr lang="en-US" altLang="en-US"/>
          </a:p>
        </p:txBody>
      </p:sp>
      <p:pic>
        <p:nvPicPr>
          <p:cNvPr id="10" name="Picture 9">
            <a:extLst>
              <a:ext uri="{FF2B5EF4-FFF2-40B4-BE49-F238E27FC236}">
                <a16:creationId xmlns:a16="http://schemas.microsoft.com/office/drawing/2014/main" id="{C6CA8EF9-98CD-4318-8400-D83DB1FD2C7A}"/>
              </a:ext>
            </a:extLst>
          </p:cNvPr>
          <p:cNvPicPr>
            <a:picLocks noChangeAspect="1"/>
          </p:cNvPicPr>
          <p:nvPr/>
        </p:nvPicPr>
        <p:blipFill rotWithShape="1">
          <a:blip r:embed="rId3"/>
          <a:srcRect l="28049" t="10948" r="40366" b="6341"/>
          <a:stretch/>
        </p:blipFill>
        <p:spPr>
          <a:xfrm>
            <a:off x="247074" y="913080"/>
            <a:ext cx="3990389" cy="5877734"/>
          </a:xfrm>
          <a:prstGeom prst="rect">
            <a:avLst/>
          </a:prstGeom>
        </p:spPr>
      </p:pic>
      <p:pic>
        <p:nvPicPr>
          <p:cNvPr id="11" name="Picture 10">
            <a:extLst>
              <a:ext uri="{FF2B5EF4-FFF2-40B4-BE49-F238E27FC236}">
                <a16:creationId xmlns:a16="http://schemas.microsoft.com/office/drawing/2014/main" id="{C94A248B-53CB-4884-8CE1-6A55A5AF9E44}"/>
              </a:ext>
            </a:extLst>
          </p:cNvPr>
          <p:cNvPicPr>
            <a:picLocks noChangeAspect="1"/>
          </p:cNvPicPr>
          <p:nvPr/>
        </p:nvPicPr>
        <p:blipFill rotWithShape="1">
          <a:blip r:embed="rId4"/>
          <a:srcRect l="30000" t="44988" r="45548" b="21408"/>
          <a:stretch/>
        </p:blipFill>
        <p:spPr>
          <a:xfrm>
            <a:off x="6096000" y="1562399"/>
            <a:ext cx="5459727" cy="4220737"/>
          </a:xfrm>
          <a:prstGeom prst="rect">
            <a:avLst/>
          </a:prstGeom>
        </p:spPr>
      </p:pic>
      <p:sp>
        <p:nvSpPr>
          <p:cNvPr id="3" name="Rectangle 2">
            <a:extLst>
              <a:ext uri="{FF2B5EF4-FFF2-40B4-BE49-F238E27FC236}">
                <a16:creationId xmlns:a16="http://schemas.microsoft.com/office/drawing/2014/main" id="{9BDA5EFB-795A-44C0-86C0-12DC75BD54DD}"/>
              </a:ext>
            </a:extLst>
          </p:cNvPr>
          <p:cNvSpPr/>
          <p:nvPr/>
        </p:nvSpPr>
        <p:spPr>
          <a:xfrm>
            <a:off x="6889081" y="1140471"/>
            <a:ext cx="3994683" cy="369332"/>
          </a:xfrm>
          <a:prstGeom prst="rect">
            <a:avLst/>
          </a:prstGeom>
        </p:spPr>
        <p:txBody>
          <a:bodyPr wrap="none">
            <a:spAutoFit/>
          </a:bodyPr>
          <a:lstStyle/>
          <a:p>
            <a:r>
              <a:rPr lang="en-US" dirty="0"/>
              <a:t>Top 500: What accelerators do they use?</a:t>
            </a:r>
          </a:p>
        </p:txBody>
      </p:sp>
    </p:spTree>
    <p:extLst>
      <p:ext uri="{BB962C8B-B14F-4D97-AF65-F5344CB8AC3E}">
        <p14:creationId xmlns:p14="http://schemas.microsoft.com/office/powerpoint/2010/main" val="3871061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p:cNvSpPr>
            <a:spLocks noGrp="1" noChangeArrowheads="1"/>
          </p:cNvSpPr>
          <p:nvPr>
            <p:ph type="title"/>
          </p:nvPr>
        </p:nvSpPr>
        <p:spPr/>
        <p:txBody>
          <a:bodyPr/>
          <a:lstStyle/>
          <a:p>
            <a:pPr eaLnBrk="1" hangingPunct="1"/>
            <a:r>
              <a:rPr lang="en-US" sz="3200" dirty="0"/>
              <a:t>Shared Memory Hardware Systems</a:t>
            </a:r>
          </a:p>
        </p:txBody>
      </p:sp>
      <p:sp>
        <p:nvSpPr>
          <p:cNvPr id="7171" name="Rectangle 3"/>
          <p:cNvSpPr>
            <a:spLocks noGrp="1" noChangeArrowheads="1"/>
          </p:cNvSpPr>
          <p:nvPr>
            <p:ph idx="1"/>
          </p:nvPr>
        </p:nvSpPr>
        <p:spPr/>
        <p:txBody>
          <a:bodyPr/>
          <a:lstStyle/>
          <a:p>
            <a:pPr eaLnBrk="1" hangingPunct="1"/>
            <a:endParaRPr lang="en-US" sz="1800" dirty="0"/>
          </a:p>
          <a:p>
            <a:pPr eaLnBrk="1" hangingPunct="1"/>
            <a:r>
              <a:rPr lang="en-US" sz="1800" dirty="0"/>
              <a:t>Memory is shared; i.e., visible to all processors and threads</a:t>
            </a:r>
          </a:p>
          <a:p>
            <a:pPr lvl="1"/>
            <a:r>
              <a:rPr lang="en-US" sz="1500" dirty="0"/>
              <a:t>Typical scenario, on a budget: one node with four CPUs, each with 16 cores</a:t>
            </a:r>
          </a:p>
          <a:p>
            <a:pPr lvl="1"/>
            <a:r>
              <a:rPr lang="en-US" sz="1500" dirty="0"/>
              <a:t>Typically one node systems; i.e., a workstation or a laptop</a:t>
            </a:r>
          </a:p>
          <a:p>
            <a:endParaRPr lang="en-US" sz="1800" dirty="0"/>
          </a:p>
          <a:p>
            <a:pPr eaLnBrk="1" hangingPunct="1"/>
            <a:r>
              <a:rPr lang="en-US" sz="1800" dirty="0"/>
              <a:t>Example:</a:t>
            </a:r>
          </a:p>
          <a:p>
            <a:pPr lvl="1" eaLnBrk="1" hangingPunct="1"/>
            <a:r>
              <a:rPr lang="en-US" sz="1600" dirty="0"/>
              <a:t>Symmetric Multi-Processors (SMP) – like one node of Euler</a:t>
            </a:r>
          </a:p>
          <a:p>
            <a:pPr lvl="2" eaLnBrk="1" hangingPunct="1"/>
            <a:r>
              <a:rPr lang="en-US" sz="1400" dirty="0"/>
              <a:t>Each processor has equal access to RAM</a:t>
            </a:r>
          </a:p>
          <a:p>
            <a:endParaRPr lang="en-US" sz="2100" dirty="0"/>
          </a:p>
          <a:p>
            <a:pPr marL="228600" lvl="2">
              <a:spcBef>
                <a:spcPts val="1000"/>
              </a:spcBef>
              <a:buClr>
                <a:schemeClr val="tx2"/>
              </a:buClr>
            </a:pPr>
            <a:r>
              <a:rPr lang="en-US" dirty="0"/>
              <a:t>Traditionally, this represents the hardware setup that supports OpenMP-enabled parallel computing</a:t>
            </a:r>
          </a:p>
          <a:p>
            <a:endParaRPr lang="en-US" sz="1800" dirty="0"/>
          </a:p>
          <a:p>
            <a:pPr eaLnBrk="1" hangingPunct="1"/>
            <a:r>
              <a:rPr lang="en-US" sz="1800" dirty="0"/>
              <a:t>Two issues, with SMP-leveraging OpenMP:</a:t>
            </a:r>
          </a:p>
          <a:p>
            <a:pPr lvl="1"/>
            <a:r>
              <a:rPr lang="en-US" sz="1400" dirty="0"/>
              <a:t>Challenging applications might </a:t>
            </a:r>
            <a:r>
              <a:rPr lang="en-US" sz="1400" dirty="0">
                <a:solidFill>
                  <a:srgbClr val="0070C0"/>
                </a:solidFill>
              </a:rPr>
              <a:t>need more memory</a:t>
            </a:r>
            <a:r>
              <a:rPr lang="en-US" sz="1400" dirty="0"/>
              <a:t> than available on the typical multi-core node </a:t>
            </a:r>
          </a:p>
          <a:p>
            <a:pPr lvl="1"/>
            <a:r>
              <a:rPr lang="en-US" sz="1400" dirty="0"/>
              <a:t>Solution </a:t>
            </a:r>
            <a:r>
              <a:rPr lang="en-US" sz="1400" dirty="0">
                <a:solidFill>
                  <a:srgbClr val="0070C0"/>
                </a:solidFill>
              </a:rPr>
              <a:t>scales poorly</a:t>
            </a:r>
            <a:r>
              <a:rPr lang="en-US" sz="1400" dirty="0"/>
              <a:t> with system size due to cache coherence aspects</a:t>
            </a:r>
          </a:p>
          <a:p>
            <a:pPr lvl="1"/>
            <a:endParaRPr lang="en-US" sz="1400" dirty="0"/>
          </a:p>
          <a:p>
            <a:endParaRPr lang="en-US" sz="18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64</a:t>
            </a:fld>
            <a:endParaRPr lang="en-US" altLang="en-US"/>
          </a:p>
        </p:txBody>
      </p:sp>
      <p:sp>
        <p:nvSpPr>
          <p:cNvPr id="6" name="Rectangle 5"/>
          <p:cNvSpPr/>
          <p:nvPr/>
        </p:nvSpPr>
        <p:spPr>
          <a:xfrm>
            <a:off x="50293" y="6611779"/>
            <a:ext cx="856325" cy="246221"/>
          </a:xfrm>
          <a:prstGeom prst="rect">
            <a:avLst/>
          </a:prstGeom>
        </p:spPr>
        <p:txBody>
          <a:bodyPr wrap="none">
            <a:spAutoFit/>
          </a:bodyPr>
          <a:lstStyle/>
          <a:p>
            <a:r>
              <a:rPr lang="en-US" sz="1000" dirty="0"/>
              <a:t>[A. Jacobs]→</a:t>
            </a:r>
          </a:p>
        </p:txBody>
      </p:sp>
    </p:spTree>
    <p:extLst>
      <p:ext uri="{BB962C8B-B14F-4D97-AF65-F5344CB8AC3E}">
        <p14:creationId xmlns:p14="http://schemas.microsoft.com/office/powerpoint/2010/main" val="3354446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SMS vs. Distributed Memory Systems (DMS)</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65</a:t>
            </a:fld>
            <a:endParaRPr lang="en-US" altLang="en-US"/>
          </a:p>
        </p:txBody>
      </p:sp>
      <p:grpSp>
        <p:nvGrpSpPr>
          <p:cNvPr id="75" name="Group 74"/>
          <p:cNvGrpSpPr/>
          <p:nvPr/>
        </p:nvGrpSpPr>
        <p:grpSpPr>
          <a:xfrm>
            <a:off x="3013953" y="1022034"/>
            <a:ext cx="5943600" cy="2377122"/>
            <a:chOff x="1609117" y="1436540"/>
            <a:chExt cx="5943600" cy="2377122"/>
          </a:xfrm>
        </p:grpSpPr>
        <p:sp>
          <p:nvSpPr>
            <p:cNvPr id="4" name="Rectangle 3"/>
            <p:cNvSpPr/>
            <p:nvPr/>
          </p:nvSpPr>
          <p:spPr>
            <a:xfrm>
              <a:off x="21757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9" name="Rectangle 8"/>
            <p:cNvSpPr/>
            <p:nvPr/>
          </p:nvSpPr>
          <p:spPr>
            <a:xfrm>
              <a:off x="33187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1" name="Rectangle 10"/>
            <p:cNvSpPr/>
            <p:nvPr/>
          </p:nvSpPr>
          <p:spPr>
            <a:xfrm>
              <a:off x="44617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3" name="Rectangle 12"/>
            <p:cNvSpPr/>
            <p:nvPr/>
          </p:nvSpPr>
          <p:spPr>
            <a:xfrm>
              <a:off x="62905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4" name="Rectangle 13"/>
            <p:cNvSpPr/>
            <p:nvPr/>
          </p:nvSpPr>
          <p:spPr>
            <a:xfrm>
              <a:off x="2175753" y="3277075"/>
              <a:ext cx="4800600" cy="380525"/>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15" name="Rectangle 14"/>
            <p:cNvSpPr/>
            <p:nvPr/>
          </p:nvSpPr>
          <p:spPr>
            <a:xfrm>
              <a:off x="2175753" y="2667000"/>
              <a:ext cx="4800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Interconnect</a:t>
              </a:r>
            </a:p>
          </p:txBody>
        </p:sp>
        <p:cxnSp>
          <p:nvCxnSpPr>
            <p:cNvPr id="30" name="Straight Arrow Connector 29"/>
            <p:cNvCxnSpPr>
              <a:stCxn id="4" idx="2"/>
            </p:cNvCxnSpPr>
            <p:nvPr/>
          </p:nvCxnSpPr>
          <p:spPr>
            <a:xfrm>
              <a:off x="2518653" y="2293305"/>
              <a:ext cx="0" cy="373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2"/>
            </p:cNvCxnSpPr>
            <p:nvPr/>
          </p:nvCxnSpPr>
          <p:spPr>
            <a:xfrm flipH="1">
              <a:off x="3658410" y="2293305"/>
              <a:ext cx="3243" cy="373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p:cNvCxnSpPr>
            <p:nvPr/>
          </p:nvCxnSpPr>
          <p:spPr>
            <a:xfrm flipH="1">
              <a:off x="4802981" y="2293305"/>
              <a:ext cx="1672" cy="373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2"/>
            </p:cNvCxnSpPr>
            <p:nvPr/>
          </p:nvCxnSpPr>
          <p:spPr>
            <a:xfrm>
              <a:off x="6633453" y="2293305"/>
              <a:ext cx="0" cy="3622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5" idx="2"/>
              <a:endCxn id="14" idx="0"/>
            </p:cNvCxnSpPr>
            <p:nvPr/>
          </p:nvCxnSpPr>
          <p:spPr>
            <a:xfrm>
              <a:off x="4576053" y="2895600"/>
              <a:ext cx="0" cy="3814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5522786" y="1894981"/>
                  <a:ext cx="3975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69" name="TextBox 68"/>
                <p:cNvSpPr txBox="1">
                  <a:spLocks noRot="1" noChangeAspect="1" noMove="1" noResize="1" noEditPoints="1" noAdjustHandles="1" noChangeArrowheads="1" noChangeShapeType="1" noTextEdit="1"/>
                </p:cNvSpPr>
                <p:nvPr/>
              </p:nvSpPr>
              <p:spPr>
                <a:xfrm>
                  <a:off x="5522786" y="1894981"/>
                  <a:ext cx="397545" cy="430887"/>
                </a:xfrm>
                <a:prstGeom prst="rect">
                  <a:avLst/>
                </a:prstGeom>
                <a:blipFill>
                  <a:blip r:embed="rId3"/>
                  <a:stretch>
                    <a:fillRect/>
                  </a:stretch>
                </a:blipFill>
              </p:spPr>
              <p:txBody>
                <a:bodyPr/>
                <a:lstStyle/>
                <a:p>
                  <a:r>
                    <a:rPr lang="en-US">
                      <a:noFill/>
                    </a:rPr>
                    <a:t> </a:t>
                  </a:r>
                </a:p>
              </p:txBody>
            </p:sp>
          </mc:Fallback>
        </mc:AlternateContent>
        <p:sp>
          <p:nvSpPr>
            <p:cNvPr id="73" name="Rectangle 72"/>
            <p:cNvSpPr/>
            <p:nvPr/>
          </p:nvSpPr>
          <p:spPr>
            <a:xfrm>
              <a:off x="1609117" y="1436540"/>
              <a:ext cx="5943600" cy="23771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dirty="0">
                  <a:solidFill>
                    <a:schemeClr val="tx1"/>
                  </a:solidFill>
                </a:rPr>
                <a:t>Shared Memory System</a:t>
              </a:r>
            </a:p>
          </p:txBody>
        </p:sp>
      </p:grpSp>
      <p:grpSp>
        <p:nvGrpSpPr>
          <p:cNvPr id="82" name="Group 81"/>
          <p:cNvGrpSpPr/>
          <p:nvPr/>
        </p:nvGrpSpPr>
        <p:grpSpPr>
          <a:xfrm>
            <a:off x="3009089" y="4098273"/>
            <a:ext cx="5943600" cy="2377122"/>
            <a:chOff x="1609117" y="4252278"/>
            <a:chExt cx="5943600" cy="2377122"/>
          </a:xfrm>
        </p:grpSpPr>
        <p:grpSp>
          <p:nvGrpSpPr>
            <p:cNvPr id="81" name="Group 80"/>
            <p:cNvGrpSpPr/>
            <p:nvPr/>
          </p:nvGrpSpPr>
          <p:grpSpPr>
            <a:xfrm>
              <a:off x="2099553" y="4709478"/>
              <a:ext cx="4953000" cy="1676400"/>
              <a:chOff x="2099553" y="4709478"/>
              <a:chExt cx="4953000" cy="1676400"/>
            </a:xfrm>
          </p:grpSpPr>
          <p:sp>
            <p:nvSpPr>
              <p:cNvPr id="16" name="Rectangle 15"/>
              <p:cNvSpPr/>
              <p:nvPr/>
            </p:nvSpPr>
            <p:spPr>
              <a:xfrm>
                <a:off x="21757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7" name="Rectangle 16"/>
              <p:cNvSpPr/>
              <p:nvPr/>
            </p:nvSpPr>
            <p:spPr>
              <a:xfrm>
                <a:off x="21757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18" name="Rectangle 17"/>
              <p:cNvSpPr/>
              <p:nvPr/>
            </p:nvSpPr>
            <p:spPr>
              <a:xfrm>
                <a:off x="33187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9" name="Rectangle 18"/>
              <p:cNvSpPr/>
              <p:nvPr/>
            </p:nvSpPr>
            <p:spPr>
              <a:xfrm>
                <a:off x="33187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20" name="Rectangle 19"/>
              <p:cNvSpPr/>
              <p:nvPr/>
            </p:nvSpPr>
            <p:spPr>
              <a:xfrm>
                <a:off x="44617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1" name="Rectangle 20"/>
              <p:cNvSpPr/>
              <p:nvPr/>
            </p:nvSpPr>
            <p:spPr>
              <a:xfrm>
                <a:off x="44617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22" name="Rectangle 21"/>
              <p:cNvSpPr/>
              <p:nvPr/>
            </p:nvSpPr>
            <p:spPr>
              <a:xfrm>
                <a:off x="62905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3" name="Rectangle 22"/>
              <p:cNvSpPr/>
              <p:nvPr/>
            </p:nvSpPr>
            <p:spPr>
              <a:xfrm>
                <a:off x="62905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24" name="Rectangle 23"/>
              <p:cNvSpPr/>
              <p:nvPr/>
            </p:nvSpPr>
            <p:spPr>
              <a:xfrm>
                <a:off x="2175753" y="6157278"/>
                <a:ext cx="4800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Interconnect</a:t>
                </a:r>
              </a:p>
            </p:txBody>
          </p:sp>
          <p:sp>
            <p:nvSpPr>
              <p:cNvPr id="25" name="Rectangle 24"/>
              <p:cNvSpPr/>
              <p:nvPr/>
            </p:nvSpPr>
            <p:spPr>
              <a:xfrm>
                <a:off x="2099553"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39310"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79067"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214353"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16" idx="2"/>
                <a:endCxn id="17" idx="0"/>
              </p:cNvCxnSpPr>
              <p:nvPr/>
            </p:nvCxnSpPr>
            <p:spPr>
              <a:xfrm>
                <a:off x="25186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2"/>
                <a:endCxn id="19" idx="0"/>
              </p:cNvCxnSpPr>
              <p:nvPr/>
            </p:nvCxnSpPr>
            <p:spPr>
              <a:xfrm>
                <a:off x="36616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0" idx="2"/>
                <a:endCxn id="21" idx="0"/>
              </p:cNvCxnSpPr>
              <p:nvPr/>
            </p:nvCxnSpPr>
            <p:spPr>
              <a:xfrm>
                <a:off x="48046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2" idx="2"/>
                <a:endCxn id="23" idx="0"/>
              </p:cNvCxnSpPr>
              <p:nvPr/>
            </p:nvCxnSpPr>
            <p:spPr>
              <a:xfrm>
                <a:off x="66334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5" idx="2"/>
              </p:cNvCxnSpPr>
              <p:nvPr/>
            </p:nvCxnSpPr>
            <p:spPr>
              <a:xfrm>
                <a:off x="2518653" y="5776278"/>
                <a:ext cx="0" cy="3657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6" idx="2"/>
              </p:cNvCxnSpPr>
              <p:nvPr/>
            </p:nvCxnSpPr>
            <p:spPr>
              <a:xfrm flipH="1">
                <a:off x="3657601" y="5776278"/>
                <a:ext cx="809" cy="381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7" idx="2"/>
              </p:cNvCxnSpPr>
              <p:nvPr/>
            </p:nvCxnSpPr>
            <p:spPr>
              <a:xfrm>
                <a:off x="4798167" y="5776278"/>
                <a:ext cx="5650" cy="3657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8" idx="2"/>
              </p:cNvCxnSpPr>
              <p:nvPr/>
            </p:nvCxnSpPr>
            <p:spPr>
              <a:xfrm>
                <a:off x="6633453" y="5776278"/>
                <a:ext cx="0" cy="381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5517037" y="5027434"/>
                    <a:ext cx="3975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70" name="TextBox 69"/>
                  <p:cNvSpPr txBox="1">
                    <a:spLocks noRot="1" noChangeAspect="1" noMove="1" noResize="1" noEditPoints="1" noAdjustHandles="1" noChangeArrowheads="1" noChangeShapeType="1" noTextEdit="1"/>
                  </p:cNvSpPr>
                  <p:nvPr/>
                </p:nvSpPr>
                <p:spPr>
                  <a:xfrm>
                    <a:off x="5517037" y="5027434"/>
                    <a:ext cx="397545" cy="430887"/>
                  </a:xfrm>
                  <a:prstGeom prst="rect">
                    <a:avLst/>
                  </a:prstGeom>
                  <a:blipFill>
                    <a:blip r:embed="rId4"/>
                    <a:stretch>
                      <a:fillRect/>
                    </a:stretch>
                  </a:blipFill>
                </p:spPr>
                <p:txBody>
                  <a:bodyPr/>
                  <a:lstStyle/>
                  <a:p>
                    <a:r>
                      <a:rPr lang="en-US">
                        <a:noFill/>
                      </a:rPr>
                      <a:t> </a:t>
                    </a:r>
                  </a:p>
                </p:txBody>
              </p:sp>
            </mc:Fallback>
          </mc:AlternateContent>
        </p:grpSp>
        <p:sp>
          <p:nvSpPr>
            <p:cNvPr id="74" name="Rectangle 73"/>
            <p:cNvSpPr/>
            <p:nvPr/>
          </p:nvSpPr>
          <p:spPr>
            <a:xfrm>
              <a:off x="1609117" y="4252278"/>
              <a:ext cx="5943600" cy="23771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dirty="0">
                  <a:solidFill>
                    <a:schemeClr val="tx1"/>
                  </a:solidFill>
                </a:rPr>
                <a:t>Distributed Memory System</a:t>
              </a:r>
            </a:p>
          </p:txBody>
        </p:sp>
      </p:grpSp>
    </p:spTree>
    <p:extLst>
      <p:ext uri="{BB962C8B-B14F-4D97-AF65-F5344CB8AC3E}">
        <p14:creationId xmlns:p14="http://schemas.microsoft.com/office/powerpoint/2010/main" val="341225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p:cNvSpPr>
            <a:spLocks noGrp="1" noChangeArrowheads="1"/>
          </p:cNvSpPr>
          <p:nvPr>
            <p:ph type="title"/>
          </p:nvPr>
        </p:nvSpPr>
        <p:spPr/>
        <p:txBody>
          <a:bodyPr/>
          <a:lstStyle/>
          <a:p>
            <a:pPr eaLnBrk="1" hangingPunct="1"/>
            <a:r>
              <a:rPr lang="en-US" sz="3200" dirty="0"/>
              <a:t>Distributed Memory Hardware Systems: The Virtual Memory Angle</a:t>
            </a:r>
          </a:p>
        </p:txBody>
      </p:sp>
      <p:sp>
        <p:nvSpPr>
          <p:cNvPr id="8195" name="Rectangle 3"/>
          <p:cNvSpPr>
            <a:spLocks noGrp="1" noChangeArrowheads="1"/>
          </p:cNvSpPr>
          <p:nvPr>
            <p:ph idx="1"/>
          </p:nvPr>
        </p:nvSpPr>
        <p:spPr/>
        <p:txBody>
          <a:bodyPr/>
          <a:lstStyle/>
          <a:p>
            <a:endParaRPr lang="en-US" sz="1900" dirty="0"/>
          </a:p>
          <a:p>
            <a:endParaRPr lang="en-US" sz="1900" dirty="0"/>
          </a:p>
          <a:p>
            <a:r>
              <a:rPr lang="en-US" sz="1900" dirty="0"/>
              <a:t>Typically, parallelism on supercomputers accomplished by interplay between different *processes* and not threads</a:t>
            </a:r>
          </a:p>
          <a:p>
            <a:endParaRPr lang="en-US" sz="1800" dirty="0"/>
          </a:p>
          <a:p>
            <a:endParaRPr lang="en-US" sz="1800" dirty="0"/>
          </a:p>
          <a:p>
            <a:r>
              <a:rPr lang="en-US" sz="1800" dirty="0"/>
              <a:t>Consequence: each process sees its own virtual memory, there’s no overlap</a:t>
            </a:r>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1800" dirty="0"/>
              <a:t>More difficult to write programs for distributed memory systems since the programmer must keep track of memory usage</a:t>
            </a:r>
          </a:p>
          <a:p>
            <a:endParaRPr lang="en-US" sz="1900" dirty="0"/>
          </a:p>
          <a:p>
            <a:pPr eaLnBrk="1" hangingPunct="1">
              <a:lnSpc>
                <a:spcPct val="90000"/>
              </a:lnSpc>
            </a:pPr>
            <a:endParaRPr lang="en-US" sz="1800" dirty="0"/>
          </a:p>
          <a:p>
            <a:pPr eaLnBrk="1" hangingPunct="1">
              <a:lnSpc>
                <a:spcPct val="90000"/>
              </a:lnSpc>
            </a:pPr>
            <a:endParaRPr lang="en-US" sz="18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66</a:t>
            </a:fld>
            <a:endParaRPr lang="en-US" altLang="en-US"/>
          </a:p>
        </p:txBody>
      </p:sp>
    </p:spTree>
    <p:extLst>
      <p:ext uri="{BB962C8B-B14F-4D97-AF65-F5344CB8AC3E}">
        <p14:creationId xmlns:p14="http://schemas.microsoft.com/office/powerpoint/2010/main" val="2141042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Schematic, Typical Example</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67</a:t>
            </a:fld>
            <a:endParaRPr lang="en-US" altLang="en-US"/>
          </a:p>
        </p:txBody>
      </p:sp>
      <p:sp>
        <p:nvSpPr>
          <p:cNvPr id="3" name="Content Placeholder 2"/>
          <p:cNvSpPr>
            <a:spLocks noGrp="1"/>
          </p:cNvSpPr>
          <p:nvPr>
            <p:ph idx="4294967295"/>
          </p:nvPr>
        </p:nvSpPr>
        <p:spPr>
          <a:xfrm>
            <a:off x="0" y="1719263"/>
            <a:ext cx="8229600" cy="338137"/>
          </a:xfrm>
        </p:spPr>
        <p:txBody>
          <a:bodyPr>
            <a:normAutofit lnSpcReduction="10000"/>
          </a:bodyPr>
          <a:lstStyle/>
          <a:p>
            <a:r>
              <a:rPr lang="en-US" sz="1800" dirty="0"/>
              <a:t>Distributed-memory multiprocessor architecture (Euler, for instance)</a:t>
            </a:r>
          </a:p>
        </p:txBody>
      </p:sp>
      <p:sp>
        <p:nvSpPr>
          <p:cNvPr id="6" name="Content Placeholder 2"/>
          <p:cNvSpPr txBox="1">
            <a:spLocks/>
          </p:cNvSpPr>
          <p:nvPr/>
        </p:nvSpPr>
        <p:spPr bwMode="auto">
          <a:xfrm>
            <a:off x="2133600" y="6400801"/>
            <a:ext cx="731520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200" kern="0" dirty="0"/>
              <a:t>Computer Architecture, Hennessey and Patterson, fifth edition</a:t>
            </a:r>
          </a:p>
        </p:txBody>
      </p:sp>
      <p:pic>
        <p:nvPicPr>
          <p:cNvPr id="4" name="Picture 3"/>
          <p:cNvPicPr>
            <a:picLocks noChangeAspect="1"/>
          </p:cNvPicPr>
          <p:nvPr/>
        </p:nvPicPr>
        <p:blipFill>
          <a:blip r:embed="rId3"/>
          <a:stretch>
            <a:fillRect/>
          </a:stretch>
        </p:blipFill>
        <p:spPr>
          <a:xfrm>
            <a:off x="2034022" y="2146300"/>
            <a:ext cx="8024378" cy="4083291"/>
          </a:xfrm>
          <a:prstGeom prst="rect">
            <a:avLst/>
          </a:prstGeom>
        </p:spPr>
      </p:pic>
    </p:spTree>
    <p:extLst>
      <p:ext uri="{BB962C8B-B14F-4D97-AF65-F5344CB8AC3E}">
        <p14:creationId xmlns:p14="http://schemas.microsoft.com/office/powerpoint/2010/main" val="3357534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Bandwidths</a:t>
            </a:r>
            <a:r>
              <a:rPr lang="de-DE" dirty="0"/>
              <a:t> in a multi-node, CPU-GPU System</a:t>
            </a:r>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68</a:t>
            </a:fld>
            <a:endParaRPr lang="en-US" altLang="en-US"/>
          </a:p>
        </p:txBody>
      </p:sp>
      <p:sp>
        <p:nvSpPr>
          <p:cNvPr id="26" name="Rectangle 25"/>
          <p:cNvSpPr/>
          <p:nvPr/>
        </p:nvSpPr>
        <p:spPr>
          <a:xfrm>
            <a:off x="7924799" y="1752600"/>
            <a:ext cx="2149929"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System Memory</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cores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097719" y="3362980"/>
            <a:ext cx="829073" cy="523220"/>
          </a:xfrm>
          <a:prstGeom prst="rect">
            <a:avLst/>
          </a:prstGeom>
        </p:spPr>
        <p:txBody>
          <a:bodyPr wrap="none">
            <a:spAutoFit/>
          </a:bodyPr>
          <a:lstStyle/>
          <a:p>
            <a:pPr algn="r"/>
            <a:r>
              <a:rPr lang="en-US" sz="1400" b="1" dirty="0">
                <a:solidFill>
                  <a:srgbClr val="FFC000"/>
                </a:solidFill>
                <a:latin typeface="Courier"/>
                <a:cs typeface="Courier"/>
              </a:rPr>
              <a:t>50-100</a:t>
            </a:r>
          </a:p>
          <a:p>
            <a:pPr algn="r"/>
            <a:r>
              <a:rPr lang="en-US" sz="1400" b="1" dirty="0">
                <a:solidFill>
                  <a:srgbClr val="FFC000"/>
                </a:solidFill>
                <a:latin typeface="Courier"/>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r>
              <a:rPr lang="en-US" sz="1400" b="1" dirty="0">
                <a:solidFill>
                  <a:srgbClr val="FFC000"/>
                </a:solidFill>
                <a:latin typeface="Courier"/>
                <a:cs typeface="Courier"/>
              </a:rPr>
              <a:t>8-16 GB/s</a:t>
            </a:r>
          </a:p>
        </p:txBody>
      </p:sp>
      <p:sp>
        <p:nvSpPr>
          <p:cNvPr id="37" name="Rectangle 36"/>
          <p:cNvSpPr/>
          <p:nvPr/>
        </p:nvSpPr>
        <p:spPr>
          <a:xfrm>
            <a:off x="6934200" y="3429000"/>
            <a:ext cx="1828800" cy="523220"/>
          </a:xfrm>
          <a:prstGeom prst="rect">
            <a:avLst/>
          </a:prstGeom>
        </p:spPr>
        <p:txBody>
          <a:bodyPr wrap="square">
            <a:spAutoFit/>
          </a:bodyPr>
          <a:lstStyle/>
          <a:p>
            <a:pPr algn="r"/>
            <a:r>
              <a:rPr lang="en-US" sz="1400" b="1" dirty="0">
                <a:solidFill>
                  <a:srgbClr val="FFC000"/>
                </a:solidFill>
                <a:latin typeface="Courier"/>
                <a:cs typeface="Courier"/>
              </a:rPr>
              <a:t>900</a:t>
            </a:r>
          </a:p>
          <a:p>
            <a:pPr algn="r"/>
            <a:r>
              <a:rPr lang="en-US" sz="1400" b="1" dirty="0">
                <a:solidFill>
                  <a:srgbClr val="FFC000"/>
                </a:solidFill>
                <a:latin typeface="Courier"/>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 Core</a:t>
            </a:r>
          </a:p>
        </p:txBody>
      </p:sp>
      <p:sp>
        <p:nvSpPr>
          <p:cNvPr id="39" name="Rectangle 38"/>
          <p:cNvSpPr/>
          <p:nvPr/>
        </p:nvSpPr>
        <p:spPr>
          <a:xfrm>
            <a:off x="5410200" y="1981201"/>
            <a:ext cx="9144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a:t>
            </a:r>
          </a:p>
        </p:txBody>
      </p:sp>
      <p:sp>
        <p:nvSpPr>
          <p:cNvPr id="40" name="Rectangle 39"/>
          <p:cNvSpPr/>
          <p:nvPr/>
        </p:nvSpPr>
        <p:spPr>
          <a:xfrm>
            <a:off x="2935928" y="5030689"/>
            <a:ext cx="721672" cy="307777"/>
          </a:xfrm>
          <a:prstGeom prst="rect">
            <a:avLst/>
          </a:prstGeom>
        </p:spPr>
        <p:txBody>
          <a:bodyPr wrap="none">
            <a:spAutoFit/>
          </a:bodyPr>
          <a:lstStyle/>
          <a:p>
            <a:r>
              <a:rPr lang="en-US" sz="1400" b="1" dirty="0">
                <a:solidFill>
                  <a:srgbClr val="FFC000"/>
                </a:solidFill>
                <a:latin typeface="Courier"/>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algn="r"/>
            <a:r>
              <a:rPr lang="en-US" sz="1400" dirty="0" err="1">
                <a:latin typeface="Courier"/>
                <a:cs typeface="Courier"/>
              </a:rPr>
              <a:t>Infiniband</a:t>
            </a:r>
            <a:r>
              <a:rPr lang="en-US" sz="1400" dirty="0">
                <a:latin typeface="Courier"/>
                <a:cs typeface="Courier"/>
              </a:rPr>
              <a:t> to Next Node</a:t>
            </a:r>
          </a:p>
        </p:txBody>
      </p:sp>
      <p:sp>
        <p:nvSpPr>
          <p:cNvPr id="43" name="Rectangle 42"/>
          <p:cNvSpPr/>
          <p:nvPr/>
        </p:nvSpPr>
        <p:spPr>
          <a:xfrm>
            <a:off x="4551653" y="2488300"/>
            <a:ext cx="829073" cy="307777"/>
          </a:xfrm>
          <a:prstGeom prst="rect">
            <a:avLst/>
          </a:prstGeom>
        </p:spPr>
        <p:txBody>
          <a:bodyPr wrap="none">
            <a:spAutoFit/>
          </a:bodyPr>
          <a:lstStyle/>
          <a:p>
            <a:r>
              <a:rPr lang="en-US" sz="1400" b="1" dirty="0">
                <a:solidFill>
                  <a:srgbClr val="FFC000"/>
                </a:solidFill>
                <a:latin typeface="Courier"/>
                <a:cs typeface="Courier"/>
              </a:rPr>
              <a:t>80GB/s</a:t>
            </a:r>
          </a:p>
        </p:txBody>
      </p:sp>
      <p:cxnSp>
        <p:nvCxnSpPr>
          <p:cNvPr id="44" name="Straight Connector 43"/>
          <p:cNvCxnSpPr>
            <a:stCxn id="39" idx="1"/>
            <a:endCxn id="38" idx="3"/>
          </p:cNvCxnSpPr>
          <p:nvPr/>
        </p:nvCxnSpPr>
        <p:spPr>
          <a:xfrm flipH="1">
            <a:off x="4495800" y="2400300"/>
            <a:ext cx="914400"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430887"/>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High</a:t>
            </a:r>
          </a:p>
        </p:txBody>
      </p:sp>
      <p:sp>
        <p:nvSpPr>
          <p:cNvPr id="25" name="Rectangle 24"/>
          <p:cNvSpPr/>
          <p:nvPr/>
        </p:nvSpPr>
        <p:spPr>
          <a:xfrm>
            <a:off x="6730632" y="5404308"/>
            <a:ext cx="864339" cy="430887"/>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a:solidFill>
                  <a:srgbClr val="FFC000"/>
                </a:solidFill>
                <a:latin typeface="Courier"/>
                <a:cs typeface="Courier"/>
              </a:rPr>
              <a:t>Medium Low</a:t>
            </a:r>
          </a:p>
        </p:txBody>
      </p:sp>
      <p:sp>
        <p:nvSpPr>
          <p:cNvPr id="46" name="Rectangle 45"/>
          <p:cNvSpPr/>
          <p:nvPr/>
        </p:nvSpPr>
        <p:spPr>
          <a:xfrm>
            <a:off x="4579581" y="1882942"/>
            <a:ext cx="864339" cy="430887"/>
          </a:xfrm>
          <a:prstGeom prst="rect">
            <a:avLst/>
          </a:prstGeom>
        </p:spPr>
        <p:txBody>
          <a:bodyPr wrap="none">
            <a:spAutoFit/>
          </a:bodyPr>
          <a:lstStyle/>
          <a:p>
            <a:pPr algn="ctr"/>
            <a:r>
              <a:rPr lang="en-US" sz="1100" b="1" dirty="0">
                <a:solidFill>
                  <a:srgbClr val="FFC000"/>
                </a:solidFill>
                <a:latin typeface="Courier"/>
                <a:cs typeface="Courier"/>
              </a:rPr>
              <a:t>Latency:</a:t>
            </a:r>
          </a:p>
          <a:p>
            <a:pPr algn="ctr"/>
            <a:r>
              <a:rPr lang="en-US" sz="1100" b="1" dirty="0">
                <a:solidFill>
                  <a:srgbClr val="FFC000"/>
                </a:solidFill>
                <a:latin typeface="Courier"/>
                <a:cs typeface="Courier"/>
              </a:rPr>
              <a:t>Low</a:t>
            </a:r>
          </a:p>
        </p:txBody>
      </p:sp>
      <p:sp>
        <p:nvSpPr>
          <p:cNvPr id="47" name="Rectangle 46"/>
          <p:cNvSpPr/>
          <p:nvPr/>
        </p:nvSpPr>
        <p:spPr>
          <a:xfrm>
            <a:off x="7822265" y="4130842"/>
            <a:ext cx="1034257"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a:solidFill>
                  <a:srgbClr val="FFC000"/>
                </a:solidFill>
                <a:latin typeface="Courier"/>
                <a:cs typeface="Courier"/>
              </a:rPr>
              <a:t>Pretty Low</a:t>
            </a:r>
          </a:p>
        </p:txBody>
      </p:sp>
      <p:sp>
        <p:nvSpPr>
          <p:cNvPr id="42" name="Rectangle 41"/>
          <p:cNvSpPr/>
          <p:nvPr/>
        </p:nvSpPr>
        <p:spPr>
          <a:xfrm>
            <a:off x="1600201" y="2971801"/>
            <a:ext cx="2034981" cy="1200329"/>
          </a:xfrm>
          <a:prstGeom prst="rect">
            <a:avLst/>
          </a:prstGeom>
        </p:spPr>
        <p:txBody>
          <a:bodyPr wrap="none">
            <a:spAutoFit/>
          </a:bodyPr>
          <a:lstStyle/>
          <a:p>
            <a:r>
              <a:rPr lang="en-US" dirty="0"/>
              <a:t>NOTE: The </a:t>
            </a:r>
            <a:r>
              <a:rPr lang="en-US" b="1" u="sng" dirty="0"/>
              <a:t>width</a:t>
            </a:r>
            <a:r>
              <a:rPr lang="en-US" dirty="0"/>
              <a:t> </a:t>
            </a:r>
            <a:br>
              <a:rPr lang="en-US" dirty="0"/>
            </a:br>
            <a:r>
              <a:rPr lang="en-US" dirty="0"/>
              <a:t>of the black lines is</a:t>
            </a:r>
            <a:br>
              <a:rPr lang="en-US" dirty="0"/>
            </a:br>
            <a:r>
              <a:rPr lang="en-US" dirty="0"/>
              <a:t>proportional to the </a:t>
            </a:r>
            <a:br>
              <a:rPr lang="en-US" dirty="0"/>
            </a:br>
            <a:r>
              <a:rPr lang="en-US" dirty="0"/>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Memory</a:t>
            </a:r>
          </a:p>
        </p:txBody>
      </p:sp>
      <p:sp>
        <p:nvSpPr>
          <p:cNvPr id="3" name="Right Brace 2"/>
          <p:cNvSpPr/>
          <p:nvPr/>
        </p:nvSpPr>
        <p:spPr>
          <a:xfrm>
            <a:off x="10303329" y="1491343"/>
            <a:ext cx="381000" cy="472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p:cNvSpPr/>
          <p:nvPr/>
        </p:nvSpPr>
        <p:spPr>
          <a:xfrm>
            <a:off x="10658581" y="3668877"/>
            <a:ext cx="1235146" cy="646331"/>
          </a:xfrm>
          <a:prstGeom prst="rect">
            <a:avLst/>
          </a:prstGeom>
        </p:spPr>
        <p:txBody>
          <a:bodyPr wrap="none">
            <a:spAutoFit/>
          </a:bodyPr>
          <a:lstStyle/>
          <a:p>
            <a:r>
              <a:rPr lang="en-US" dirty="0"/>
              <a:t>GPU </a:t>
            </a:r>
            <a:br>
              <a:rPr lang="en-US" dirty="0"/>
            </a:br>
            <a:r>
              <a:rPr lang="en-US" dirty="0"/>
              <a:t>accelerator</a:t>
            </a:r>
          </a:p>
        </p:txBody>
      </p:sp>
      <p:grpSp>
        <p:nvGrpSpPr>
          <p:cNvPr id="8" name="Group 7"/>
          <p:cNvGrpSpPr/>
          <p:nvPr/>
        </p:nvGrpSpPr>
        <p:grpSpPr>
          <a:xfrm>
            <a:off x="1620422" y="5841840"/>
            <a:ext cx="1960978" cy="718103"/>
            <a:chOff x="1620422" y="5841840"/>
            <a:chExt cx="1960978" cy="718103"/>
          </a:xfrm>
        </p:grpSpPr>
        <p:sp>
          <p:nvSpPr>
            <p:cNvPr id="6" name="Rectangle 5"/>
            <p:cNvSpPr/>
            <p:nvPr/>
          </p:nvSpPr>
          <p:spPr>
            <a:xfrm>
              <a:off x="1809585" y="6098278"/>
              <a:ext cx="1634294" cy="461665"/>
            </a:xfrm>
            <a:prstGeom prst="rect">
              <a:avLst/>
            </a:prstGeom>
          </p:spPr>
          <p:txBody>
            <a:bodyPr wrap="none">
              <a:spAutoFit/>
            </a:bodyPr>
            <a:lstStyle/>
            <a:p>
              <a:r>
                <a:rPr lang="en-US" sz="1200" b="1" dirty="0">
                  <a:solidFill>
                    <a:srgbClr val="C00000"/>
                  </a:solidFill>
                </a:rPr>
                <a:t>This is important over </a:t>
              </a:r>
              <a:br>
                <a:rPr lang="en-US" sz="1200" b="1" dirty="0">
                  <a:solidFill>
                    <a:srgbClr val="C00000"/>
                  </a:solidFill>
                </a:rPr>
              </a:br>
              <a:r>
                <a:rPr lang="en-US" sz="1200" b="1" dirty="0">
                  <a:solidFill>
                    <a:srgbClr val="C00000"/>
                  </a:solidFill>
                </a:rPr>
                <a:t>the next two lectures</a:t>
              </a:r>
            </a:p>
          </p:txBody>
        </p:sp>
        <p:sp>
          <p:nvSpPr>
            <p:cNvPr id="7" name="Left Brace 6"/>
            <p:cNvSpPr/>
            <p:nvPr/>
          </p:nvSpPr>
          <p:spPr>
            <a:xfrm rot="16200000">
              <a:off x="2495779" y="4966483"/>
              <a:ext cx="210263" cy="1960978"/>
            </a:xfrm>
            <a:prstGeom prst="leftBrace">
              <a:avLst>
                <a:gd name="adj1" fmla="val 52520"/>
                <a:gd name="adj2" fmla="val 23069"/>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92395431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 “High Performance Computing” Digression</a:t>
            </a:r>
          </a:p>
        </p:txBody>
      </p:sp>
      <p:sp>
        <p:nvSpPr>
          <p:cNvPr id="4" name="Content Placeholder 3"/>
          <p:cNvSpPr>
            <a:spLocks noGrp="1"/>
          </p:cNvSpPr>
          <p:nvPr>
            <p:ph idx="1"/>
          </p:nvPr>
        </p:nvSpPr>
        <p:spPr/>
        <p:txBody>
          <a:bodyPr/>
          <a:lstStyle/>
          <a:p>
            <a:pPr lvl="1"/>
            <a:endParaRPr lang="en-US" sz="1600" dirty="0"/>
          </a:p>
          <a:p>
            <a:r>
              <a:rPr lang="en-US" sz="2000" dirty="0">
                <a:solidFill>
                  <a:srgbClr val="0070C0"/>
                </a:solidFill>
              </a:rPr>
              <a:t>High Performance Computing</a:t>
            </a:r>
            <a:r>
              <a:rPr lang="en-US" sz="2000" dirty="0"/>
              <a:t>, to an expert, has a very precise meaning: supercomputing</a:t>
            </a:r>
          </a:p>
          <a:p>
            <a:pPr lvl="1"/>
            <a:r>
              <a:rPr lang="en-US" sz="1800" dirty="0"/>
              <a:t>HPC entails the idea of a bunch of nodes linked through fast interconnect trying to solve </a:t>
            </a:r>
            <a:r>
              <a:rPr lang="en-US" sz="1800" dirty="0">
                <a:solidFill>
                  <a:srgbClr val="0070C0"/>
                </a:solidFill>
              </a:rPr>
              <a:t>together</a:t>
            </a:r>
            <a:r>
              <a:rPr lang="en-US" sz="1800" dirty="0"/>
              <a:t> one big problem</a:t>
            </a:r>
          </a:p>
          <a:p>
            <a:endParaRPr lang="en-US" sz="2100" dirty="0"/>
          </a:p>
          <a:p>
            <a:endParaRPr lang="en-US" sz="2100" dirty="0"/>
          </a:p>
          <a:p>
            <a:r>
              <a:rPr lang="en-US" sz="2000" dirty="0"/>
              <a:t>This class “759: </a:t>
            </a:r>
            <a:r>
              <a:rPr lang="en-US" sz="2000" dirty="0">
                <a:solidFill>
                  <a:srgbClr val="C00000"/>
                </a:solidFill>
              </a:rPr>
              <a:t>High Performance Computing</a:t>
            </a:r>
            <a:r>
              <a:rPr lang="en-US" sz="2000" dirty="0"/>
              <a:t> for Applications in Engineering”</a:t>
            </a:r>
          </a:p>
          <a:p>
            <a:pPr lvl="1"/>
            <a:r>
              <a:rPr lang="en-US" sz="1600" dirty="0"/>
              <a:t>High performance like in advanced, very efficient</a:t>
            </a:r>
          </a:p>
          <a:p>
            <a:endParaRPr lang="en-US" sz="2000" dirty="0"/>
          </a:p>
          <a:p>
            <a:endParaRPr lang="en-US" sz="2000" dirty="0"/>
          </a:p>
          <a:p>
            <a:r>
              <a:rPr lang="en-US" sz="2000" dirty="0"/>
              <a:t>The terms in </a:t>
            </a:r>
            <a:r>
              <a:rPr lang="en-US" sz="2000" dirty="0">
                <a:solidFill>
                  <a:srgbClr val="0070C0"/>
                </a:solidFill>
              </a:rPr>
              <a:t>blue</a:t>
            </a:r>
            <a:r>
              <a:rPr lang="en-US" sz="2000" dirty="0"/>
              <a:t> and </a:t>
            </a:r>
            <a:r>
              <a:rPr lang="en-US" sz="2000" dirty="0">
                <a:solidFill>
                  <a:srgbClr val="C00000"/>
                </a:solidFill>
              </a:rPr>
              <a:t>red</a:t>
            </a:r>
            <a:r>
              <a:rPr lang="en-US" sz="2000" dirty="0"/>
              <a:t>: same syntax, different semantics</a:t>
            </a:r>
          </a:p>
          <a:p>
            <a:pPr lvl="1"/>
            <a:r>
              <a:rPr lang="en-US" sz="1600" dirty="0"/>
              <a:t>A </a:t>
            </a:r>
            <a:r>
              <a:rPr lang="en-US" sz="1600" dirty="0">
                <a:solidFill>
                  <a:srgbClr val="0070C0"/>
                </a:solidFill>
              </a:rPr>
              <a:t>way of computing</a:t>
            </a:r>
            <a:r>
              <a:rPr lang="en-US" sz="1600" dirty="0"/>
              <a:t> vs. an </a:t>
            </a:r>
            <a:r>
              <a:rPr lang="en-US" sz="1600" dirty="0">
                <a:solidFill>
                  <a:srgbClr val="C00000"/>
                </a:solidFill>
              </a:rPr>
              <a:t>attribute </a:t>
            </a:r>
            <a:r>
              <a:rPr lang="en-US" sz="1600" dirty="0"/>
              <a:t>of material covered in this class</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pPr/>
              <a:t>69</a:t>
            </a:fld>
            <a:endParaRPr lang="en-US" altLang="en-US"/>
          </a:p>
        </p:txBody>
      </p:sp>
    </p:spTree>
    <p:extLst>
      <p:ext uri="{BB962C8B-B14F-4D97-AF65-F5344CB8AC3E}">
        <p14:creationId xmlns:p14="http://schemas.microsoft.com/office/powerpoint/2010/main" val="332279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normAutofit/>
          </a:bodyPr>
          <a:lstStyle/>
          <a:p>
            <a:pPr eaLnBrk="1" hangingPunct="1">
              <a:defRPr/>
            </a:pPr>
            <a:r>
              <a:rPr lang="en-US" dirty="0"/>
              <a:t>Cycles Per Element (CPE)</a:t>
            </a:r>
          </a:p>
        </p:txBody>
      </p:sp>
      <mc:AlternateContent xmlns:mc="http://schemas.openxmlformats.org/markup-compatibility/2006" xmlns:a14="http://schemas.microsoft.com/office/drawing/2010/main">
        <mc:Choice Requires="a14">
          <p:sp>
            <p:nvSpPr>
              <p:cNvPr id="1028" name="Rectangle 3"/>
              <p:cNvSpPr>
                <a:spLocks noGrp="1" noChangeArrowheads="1"/>
              </p:cNvSpPr>
              <p:nvPr>
                <p:ph sz="half" idx="1"/>
              </p:nvPr>
            </p:nvSpPr>
            <p:spPr/>
            <p:txBody>
              <a:bodyPr>
                <a:normAutofit/>
              </a:bodyPr>
              <a:lstStyle/>
              <a:p>
                <a:endParaRPr lang="en-US" sz="2000" dirty="0"/>
              </a:p>
              <a:p>
                <a:r>
                  <a:rPr lang="en-US" sz="2000" dirty="0"/>
                  <a:t>Assume a program operates on vectors or lists</a:t>
                </a:r>
              </a:p>
              <a:p>
                <a:pPr lvl="1"/>
                <a:r>
                  <a:rPr lang="en-US" sz="1600" dirty="0"/>
                  <a:t>Vector Length = n </a:t>
                </a:r>
              </a:p>
              <a:p>
                <a:endParaRPr lang="en-US" sz="2000" dirty="0"/>
              </a:p>
              <a:p>
                <a:r>
                  <a:rPr lang="en-US" sz="2000" dirty="0"/>
                  <a:t>Assume we’re interested in sweep over the vector</a:t>
                </a:r>
              </a:p>
              <a:p>
                <a:pPr lvl="1"/>
                <a:r>
                  <a:rPr lang="en-US" sz="1600" dirty="0"/>
                  <a:t>Number of OPs is n (n-1, to be correct)</a:t>
                </a:r>
              </a:p>
              <a:p>
                <a:endParaRPr lang="en-US" sz="2000" dirty="0"/>
              </a:p>
              <a:p>
                <a:r>
                  <a:rPr lang="en-US" sz="2000" dirty="0"/>
                  <a:t>Thus, </a:t>
                </a:r>
                <a:r>
                  <a:rPr lang="en-US" sz="2000" dirty="0">
                    <a:solidFill>
                      <a:srgbClr val="C00000"/>
                    </a:solidFill>
                  </a:rPr>
                  <a:t>cycles per OP </a:t>
                </a:r>
                <a14:m>
                  <m:oMath xmlns:m="http://schemas.openxmlformats.org/officeDocument/2006/math">
                    <m:r>
                      <a:rPr lang="en-US" sz="2000" b="0" i="1" smtClean="0">
                        <a:solidFill>
                          <a:srgbClr val="C00000"/>
                        </a:solidFill>
                        <a:latin typeface="Cambria Math" panose="02040503050406030204" pitchFamily="18" charset="0"/>
                      </a:rPr>
                      <m:t>≈</m:t>
                    </m:r>
                  </m:oMath>
                </a14:m>
                <a:r>
                  <a:rPr lang="en-US" sz="2000" dirty="0">
                    <a:solidFill>
                      <a:srgbClr val="C00000"/>
                    </a:solidFill>
                  </a:rPr>
                  <a:t> cycles per element (CPE)</a:t>
                </a:r>
                <a:endParaRPr lang="en-US" sz="2000" dirty="0"/>
              </a:p>
              <a:p>
                <a:endParaRPr lang="en-US" sz="2000" dirty="0"/>
              </a:p>
              <a:p>
                <a:r>
                  <a:rPr lang="en-US" sz="2000" dirty="0"/>
                  <a:t>Sweep, total # of cycles: C = CPE*n + Overhead</a:t>
                </a:r>
              </a:p>
              <a:p>
                <a:pPr lvl="1"/>
                <a:r>
                  <a:rPr lang="en-US" sz="1600" dirty="0"/>
                  <a:t>CPE is slope of line</a:t>
                </a:r>
              </a:p>
              <a:p>
                <a:pPr lvl="1"/>
                <a:r>
                  <a:rPr lang="en-US" sz="1600" dirty="0"/>
                  <a:t>See figure</a:t>
                </a:r>
              </a:p>
            </p:txBody>
          </p:sp>
        </mc:Choice>
        <mc:Fallback xmlns="">
          <p:sp>
            <p:nvSpPr>
              <p:cNvPr id="1028" name="Rectangle 3"/>
              <p:cNvSpPr>
                <a:spLocks noGrp="1" noRot="1" noChangeAspect="1" noMove="1" noResize="1" noEditPoints="1" noAdjustHandles="1" noChangeArrowheads="1" noChangeShapeType="1" noTextEdit="1"/>
              </p:cNvSpPr>
              <p:nvPr>
                <p:ph sz="half" idx="1"/>
              </p:nvPr>
            </p:nvSpPr>
            <p:spPr>
              <a:blipFill>
                <a:blip r:embed="rId3"/>
                <a:stretch>
                  <a:fillRect l="-974" r="-32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94BEBC7-78C2-4F20-8C85-93CCBC002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2BA1698-D768-4A76-8605-9D765966D0B0}"/>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3" name="Text Placeholder 2">
                <a:extLst>
                  <a:ext uri="{FF2B5EF4-FFF2-40B4-BE49-F238E27FC236}">
                    <a16:creationId xmlns:a16="http://schemas.microsoft.com/office/drawing/2014/main" id="{B2BA1698-D768-4A76-8605-9D765966D0B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9AA0E6A-1DBF-459C-95B9-63773B799FE8}"/>
              </a:ext>
            </a:extLst>
          </p:cNvPr>
          <p:cNvGrpSpPr/>
          <p:nvPr/>
        </p:nvGrpSpPr>
        <p:grpSpPr>
          <a:xfrm>
            <a:off x="6287599" y="2415669"/>
            <a:ext cx="5754977" cy="3276600"/>
            <a:chOff x="3276601" y="3276600"/>
            <a:chExt cx="5754977" cy="3276600"/>
          </a:xfrm>
        </p:grpSpPr>
        <p:graphicFrame>
          <p:nvGraphicFramePr>
            <p:cNvPr id="7" name="Chart 6"/>
            <p:cNvGraphicFramePr>
              <a:graphicFrameLocks/>
            </p:cNvGraphicFramePr>
            <p:nvPr/>
          </p:nvGraphicFramePr>
          <p:xfrm>
            <a:off x="3276601" y="3276600"/>
            <a:ext cx="5754977" cy="32766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 Box 2"/>
            <p:cNvSpPr txBox="1">
              <a:spLocks noChangeArrowheads="1"/>
            </p:cNvSpPr>
            <p:nvPr/>
          </p:nvSpPr>
          <p:spPr bwMode="auto">
            <a:xfrm>
              <a:off x="5672769" y="4169220"/>
              <a:ext cx="836063" cy="397032"/>
            </a:xfrm>
            <a:prstGeom prst="rect">
              <a:avLst/>
            </a:prstGeom>
            <a:solidFill>
              <a:srgbClr val="FFFFFF"/>
            </a:solidFill>
            <a:ln w="9525">
              <a:noFill/>
              <a:miter lim="800000"/>
              <a:headEnd/>
              <a:tailEnd/>
            </a:ln>
          </p:spPr>
          <p:txBody>
            <a:bodyPr wrap="none" lIns="27432" tIns="27432" rIns="27432"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a:solidFill>
                    <a:srgbClr val="000000"/>
                  </a:solidFill>
                  <a:latin typeface="Courier New"/>
                  <a:cs typeface="Courier New"/>
                </a:rPr>
                <a:t>psum1</a:t>
              </a:r>
              <a:endParaRPr lang="en-US" sz="1200">
                <a:solidFill>
                  <a:srgbClr val="000000"/>
                </a:solidFill>
                <a:latin typeface="Arial"/>
                <a:cs typeface="Arial"/>
              </a:endParaRPr>
            </a:p>
            <a:p>
              <a:pPr algn="ctr" rtl="0">
                <a:defRPr sz="1000"/>
              </a:pPr>
              <a:r>
                <a:rPr lang="en-US" sz="1200">
                  <a:solidFill>
                    <a:srgbClr val="000000"/>
                  </a:solidFill>
                  <a:latin typeface="Arial"/>
                  <a:cs typeface="Arial"/>
                </a:rPr>
                <a:t>Slope = 9.0</a:t>
              </a:r>
            </a:p>
          </p:txBody>
        </p:sp>
        <p:sp>
          <p:nvSpPr>
            <p:cNvPr id="9" name="Text Box 3"/>
            <p:cNvSpPr txBox="1">
              <a:spLocks noChangeArrowheads="1"/>
            </p:cNvSpPr>
            <p:nvPr/>
          </p:nvSpPr>
          <p:spPr bwMode="auto">
            <a:xfrm>
              <a:off x="6051123" y="5225124"/>
              <a:ext cx="836063" cy="392415"/>
            </a:xfrm>
            <a:prstGeom prst="rect">
              <a:avLst/>
            </a:prstGeom>
            <a:solidFill>
              <a:srgbClr val="FFFFFF"/>
            </a:solidFill>
            <a:ln w="9525">
              <a:noFill/>
              <a:miter lim="800000"/>
              <a:headEnd/>
              <a:tailEnd/>
            </a:ln>
          </p:spPr>
          <p:txBody>
            <a:bodyPr wrap="none" lIns="27432" tIns="22860" rIns="27432"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dirty="0">
                  <a:solidFill>
                    <a:srgbClr val="000000"/>
                  </a:solidFill>
                  <a:latin typeface="Arial"/>
                  <a:cs typeface="Arial"/>
                </a:rPr>
                <a:t> </a:t>
              </a:r>
              <a:r>
                <a:rPr lang="en-US" sz="1200" dirty="0">
                  <a:solidFill>
                    <a:srgbClr val="000000"/>
                  </a:solidFill>
                  <a:latin typeface="Courier New"/>
                  <a:cs typeface="Courier New"/>
                </a:rPr>
                <a:t>psum2</a:t>
              </a:r>
              <a:endParaRPr lang="en-US" sz="1200" dirty="0">
                <a:solidFill>
                  <a:srgbClr val="000000"/>
                </a:solidFill>
                <a:latin typeface="Arial"/>
                <a:cs typeface="Arial"/>
              </a:endParaRPr>
            </a:p>
            <a:p>
              <a:pPr algn="ctr" rtl="0">
                <a:defRPr sz="1000"/>
              </a:pPr>
              <a:r>
                <a:rPr lang="en-US" sz="1200" dirty="0">
                  <a:solidFill>
                    <a:srgbClr val="000000"/>
                  </a:solidFill>
                  <a:latin typeface="Arial"/>
                  <a:cs typeface="Arial"/>
                </a:rPr>
                <a:t>Slope = 6.0</a:t>
              </a:r>
            </a:p>
          </p:txBody>
        </p:sp>
      </p:grpSp>
      <p:cxnSp>
        <p:nvCxnSpPr>
          <p:cNvPr id="10" name="Straight Arrow Connector 9">
            <a:extLst>
              <a:ext uri="{FF2B5EF4-FFF2-40B4-BE49-F238E27FC236}">
                <a16:creationId xmlns:a16="http://schemas.microsoft.com/office/drawing/2014/main" id="{128C29D1-8303-4A23-9296-D22DEA316754}"/>
              </a:ext>
            </a:extLst>
          </p:cNvPr>
          <p:cNvCxnSpPr>
            <a:cxnSpLocks/>
          </p:cNvCxnSpPr>
          <p:nvPr/>
        </p:nvCxnSpPr>
        <p:spPr>
          <a:xfrm flipV="1">
            <a:off x="3355258" y="4114802"/>
            <a:ext cx="3082413" cy="840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1759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normAutofit/>
          </a:bodyPr>
          <a:lstStyle/>
          <a:p>
            <a:r>
              <a:rPr lang="en-US" sz="3000" dirty="0"/>
              <a:t>High Performance Computing (HPC) vs. High Throughput Computing (HTC)</a:t>
            </a:r>
          </a:p>
        </p:txBody>
      </p:sp>
      <p:sp>
        <p:nvSpPr>
          <p:cNvPr id="408579" name="Rectangle 3"/>
          <p:cNvSpPr>
            <a:spLocks noGrp="1" noChangeArrowheads="1"/>
          </p:cNvSpPr>
          <p:nvPr>
            <p:ph idx="1"/>
          </p:nvPr>
        </p:nvSpPr>
        <p:spPr/>
        <p:txBody>
          <a:bodyPr/>
          <a:lstStyle/>
          <a:p>
            <a:pPr>
              <a:lnSpc>
                <a:spcPct val="82000"/>
              </a:lnSpc>
            </a:pPr>
            <a:endParaRPr lang="en-GB" sz="2000" dirty="0"/>
          </a:p>
          <a:p>
            <a:pPr>
              <a:lnSpc>
                <a:spcPct val="82000"/>
              </a:lnSpc>
            </a:pPr>
            <a:endParaRPr lang="en-GB" sz="2000" dirty="0"/>
          </a:p>
          <a:p>
            <a:pPr>
              <a:lnSpc>
                <a:spcPct val="82000"/>
              </a:lnSpc>
            </a:pPr>
            <a:r>
              <a:rPr lang="en-GB" sz="2000" dirty="0"/>
              <a:t>High Performance Computing</a:t>
            </a:r>
          </a:p>
          <a:p>
            <a:pPr lvl="1">
              <a:lnSpc>
                <a:spcPct val="82000"/>
              </a:lnSpc>
            </a:pPr>
            <a:r>
              <a:rPr lang="en-GB" sz="1600" dirty="0"/>
              <a:t>The idea: run </a:t>
            </a:r>
            <a:r>
              <a:rPr lang="en-GB" sz="1600" dirty="0">
                <a:solidFill>
                  <a:srgbClr val="0070C0"/>
                </a:solidFill>
              </a:rPr>
              <a:t>one</a:t>
            </a:r>
            <a:r>
              <a:rPr lang="en-GB" sz="1600" dirty="0"/>
              <a:t> executable as fast as you can</a:t>
            </a:r>
          </a:p>
          <a:p>
            <a:pPr lvl="2">
              <a:lnSpc>
                <a:spcPct val="82000"/>
              </a:lnSpc>
            </a:pPr>
            <a:r>
              <a:rPr lang="en-GB" sz="1400" dirty="0"/>
              <a:t>Might spend one month running one DFT job or a week on a CFD job…</a:t>
            </a:r>
          </a:p>
          <a:p>
            <a:pPr lvl="2">
              <a:lnSpc>
                <a:spcPct val="82000"/>
              </a:lnSpc>
            </a:pPr>
            <a:endParaRPr lang="en-GB" dirty="0"/>
          </a:p>
          <a:p>
            <a:pPr lvl="2">
              <a:lnSpc>
                <a:spcPct val="82000"/>
              </a:lnSpc>
            </a:pPr>
            <a:endParaRPr lang="en-GB" dirty="0"/>
          </a:p>
          <a:p>
            <a:pPr>
              <a:lnSpc>
                <a:spcPct val="82000"/>
              </a:lnSpc>
            </a:pPr>
            <a:r>
              <a:rPr lang="en-GB" sz="2000" dirty="0"/>
              <a:t>High Throughput Computing </a:t>
            </a:r>
          </a:p>
          <a:p>
            <a:pPr lvl="1">
              <a:lnSpc>
                <a:spcPct val="82000"/>
              </a:lnSpc>
            </a:pPr>
            <a:r>
              <a:rPr lang="en-GB" sz="1600" dirty="0"/>
              <a:t>The idea: run </a:t>
            </a:r>
            <a:r>
              <a:rPr lang="en-GB" sz="1600" dirty="0">
                <a:solidFill>
                  <a:srgbClr val="0070C0"/>
                </a:solidFill>
              </a:rPr>
              <a:t>many</a:t>
            </a:r>
            <a:r>
              <a:rPr lang="en-GB" sz="1600" dirty="0"/>
              <a:t> executables at the same time on different machines</a:t>
            </a:r>
          </a:p>
          <a:p>
            <a:pPr lvl="1">
              <a:lnSpc>
                <a:spcPct val="82000"/>
              </a:lnSpc>
            </a:pPr>
            <a:r>
              <a:rPr lang="en-GB" sz="1600" dirty="0"/>
              <a:t>Example: bone analysis in ABAQUS</a:t>
            </a:r>
          </a:p>
          <a:p>
            <a:pPr lvl="2">
              <a:lnSpc>
                <a:spcPct val="82000"/>
              </a:lnSpc>
            </a:pPr>
            <a:r>
              <a:rPr lang="en-GB" sz="1400" dirty="0"/>
              <a:t>You have uncertainty in the length of the bone (20 possible lengths) in the material of the bone (10 values for Young’s modulus) in the loading of the bone (50 force values with different magnitude/direction) .  Grand total: 10,000 ABAQUS runs</a:t>
            </a:r>
          </a:p>
          <a:p>
            <a:pPr lvl="2">
              <a:lnSpc>
                <a:spcPct val="82000"/>
              </a:lnSpc>
            </a:pPr>
            <a:r>
              <a:rPr lang="en-GB" sz="1400" dirty="0"/>
              <a:t>We have 1400 workstations hooked up together on-campus -&gt; use Condor to schedule the 10,000 independent ABAQUS jobs and have them run on scattered machines overnight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22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prstClr val="white"/>
                </a:solidFill>
              </a:rPr>
              <a:t>High Performance Computing (HPC) vs. High Throughput Computing (HTC)</a:t>
            </a:r>
            <a:endParaRPr lang="en-US" sz="2000" dirty="0"/>
          </a:p>
        </p:txBody>
      </p:sp>
      <p:sp>
        <p:nvSpPr>
          <p:cNvPr id="3" name="Content Placeholder 2"/>
          <p:cNvSpPr>
            <a:spLocks noGrp="1"/>
          </p:cNvSpPr>
          <p:nvPr>
            <p:ph idx="1"/>
          </p:nvPr>
        </p:nvSpPr>
        <p:spPr/>
        <p:txBody>
          <a:bodyPr/>
          <a:lstStyle/>
          <a:p>
            <a:r>
              <a:rPr lang="en-US" sz="1800" dirty="0"/>
              <a:t>High Performance Computing</a:t>
            </a:r>
          </a:p>
          <a:p>
            <a:pPr lvl="1"/>
            <a:endParaRPr lang="en-US" sz="1600" dirty="0"/>
          </a:p>
          <a:p>
            <a:pPr lvl="1"/>
            <a:r>
              <a:rPr lang="en-US" sz="1600" dirty="0"/>
              <a:t>Usually one cluster (e.g. Euler) or one massively parallel machine (e.g. IBM Blue Gene or Cray) that is dedicated to running one large application that requires </a:t>
            </a:r>
            <a:r>
              <a:rPr lang="en-US" sz="1600" dirty="0">
                <a:solidFill>
                  <a:srgbClr val="0070C0"/>
                </a:solidFill>
              </a:rPr>
              <a:t>a lot of memory</a:t>
            </a:r>
            <a:r>
              <a:rPr lang="en-US" sz="1600" dirty="0"/>
              <a:t>, </a:t>
            </a:r>
            <a:r>
              <a:rPr lang="en-US" sz="1600" dirty="0">
                <a:solidFill>
                  <a:srgbClr val="0070C0"/>
                </a:solidFill>
              </a:rPr>
              <a:t>a lot of compute power</a:t>
            </a:r>
            <a:r>
              <a:rPr lang="en-US" sz="1600" dirty="0"/>
              <a:t>, and </a:t>
            </a:r>
            <a:r>
              <a:rPr lang="en-US" sz="1600" dirty="0">
                <a:solidFill>
                  <a:srgbClr val="0070C0"/>
                </a:solidFill>
              </a:rPr>
              <a:t>a lot of communication</a:t>
            </a:r>
          </a:p>
          <a:p>
            <a:pPr lvl="2"/>
            <a:r>
              <a:rPr lang="en-US" sz="1300" dirty="0"/>
              <a:t>Example: each particle in a MD simulation requires (due to long range electrostatic interaction) to keep track of a large number of particles that it interacts with.  Needs to query and figure out where these other particles are at any time step of the numerical integration   </a:t>
            </a:r>
          </a:p>
          <a:p>
            <a:pPr lvl="1"/>
            <a:endParaRPr lang="en-US" sz="1600" dirty="0"/>
          </a:p>
          <a:p>
            <a:pPr lvl="1"/>
            <a:r>
              <a:rPr lang="en-US" sz="1600" dirty="0"/>
              <a:t>What is crucial is the </a:t>
            </a:r>
            <a:r>
              <a:rPr lang="en-US" sz="1600" u="sng" dirty="0">
                <a:solidFill>
                  <a:srgbClr val="C00000"/>
                </a:solidFill>
              </a:rPr>
              <a:t>interconnect</a:t>
            </a:r>
            <a:r>
              <a:rPr lang="en-US" sz="1600" dirty="0"/>
              <a:t> between the processing units</a:t>
            </a:r>
          </a:p>
          <a:p>
            <a:pPr lvl="2"/>
            <a:r>
              <a:rPr lang="en-US" sz="1400" dirty="0"/>
              <a:t>Typically some fast dedicated interconnect (e.g. </a:t>
            </a:r>
            <a:r>
              <a:rPr lang="en-US" sz="1400" dirty="0" err="1"/>
              <a:t>InfiniBand</a:t>
            </a:r>
            <a:r>
              <a:rPr lang="en-US" sz="1400" dirty="0"/>
              <a:t>), which operates at 40 GB/s</a:t>
            </a:r>
          </a:p>
          <a:p>
            <a:pPr lvl="3"/>
            <a:r>
              <a:rPr lang="en-US" sz="1200" dirty="0" err="1"/>
              <a:t>Euclid@UW-Madison</a:t>
            </a:r>
            <a:r>
              <a:rPr lang="en-US" sz="1200" dirty="0"/>
              <a:t>: 1 GB/s Ethernet, </a:t>
            </a:r>
            <a:r>
              <a:rPr lang="en-US" sz="1200" dirty="0" err="1"/>
              <a:t>Bluewaters@UIU</a:t>
            </a:r>
            <a:r>
              <a:rPr lang="en-US" sz="1200" dirty="0"/>
              <a:t>/C: 100 GB/s, </a:t>
            </a:r>
            <a:r>
              <a:rPr lang="en-US" sz="1200" dirty="0" err="1"/>
              <a:t>Tianhe</a:t>
            </a:r>
            <a:r>
              <a:rPr lang="en-US" sz="1200" dirty="0"/>
              <a:t>-I claims double the speed of </a:t>
            </a:r>
            <a:r>
              <a:rPr lang="en-US" sz="1200" dirty="0" err="1"/>
              <a:t>Infiniband</a:t>
            </a:r>
            <a:endParaRPr lang="en-US" sz="1200" dirty="0"/>
          </a:p>
          <a:p>
            <a:pPr lvl="1"/>
            <a:endParaRPr lang="en-US" sz="1600" dirty="0"/>
          </a:p>
          <a:p>
            <a:pPr lvl="1"/>
            <a:r>
              <a:rPr lang="en-US" sz="1600" dirty="0"/>
              <a:t>Typically </a:t>
            </a:r>
            <a:r>
              <a:rPr lang="en-US" sz="1600" dirty="0">
                <a:solidFill>
                  <a:srgbClr val="0070C0"/>
                </a:solidFill>
              </a:rPr>
              <a:t>uniform</a:t>
            </a:r>
            <a:r>
              <a:rPr lang="en-US" sz="1600" dirty="0"/>
              <a:t> hardware components: e.g. 100,000 Intel Xeon 5520, etc.</a:t>
            </a:r>
          </a:p>
          <a:p>
            <a:pPr lvl="1"/>
            <a:endParaRPr lang="en-US" sz="1600" dirty="0"/>
          </a:p>
          <a:p>
            <a:pPr lvl="1"/>
            <a:r>
              <a:rPr lang="en-US" sz="1600" dirty="0"/>
              <a:t>Expensive</a:t>
            </a:r>
          </a:p>
          <a:p>
            <a:pPr marL="344487" lvl="1" indent="0">
              <a:buNone/>
            </a:pPr>
            <a:endParaRPr lang="en-US" sz="1700" dirty="0"/>
          </a:p>
        </p:txBody>
      </p:sp>
      <p:sp>
        <p:nvSpPr>
          <p:cNvPr id="4" name="Slide Number Placeholder 3"/>
          <p:cNvSpPr>
            <a:spLocks noGrp="1"/>
          </p:cNvSpPr>
          <p:nvPr>
            <p:ph type="sldNum" sz="quarter" idx="12"/>
          </p:nvPr>
        </p:nvSpPr>
        <p:spPr/>
        <p:txBody>
          <a:bodyPr/>
          <a:lstStyle/>
          <a:p>
            <a:pPr>
              <a:defRPr/>
            </a:pPr>
            <a:fld id="{3B39861E-11DF-4756-9A19-89CB6E2965DD}" type="slidenum">
              <a:rPr lang="en-US" altLang="en-US" smtClean="0"/>
              <a:pPr>
                <a:defRPr/>
              </a:pPr>
              <a:t>71</a:t>
            </a:fld>
            <a:endParaRPr lang="en-US" altLang="en-US" dirty="0"/>
          </a:p>
        </p:txBody>
      </p:sp>
      <p:grpSp>
        <p:nvGrpSpPr>
          <p:cNvPr id="10" name="Group 9"/>
          <p:cNvGrpSpPr/>
          <p:nvPr/>
        </p:nvGrpSpPr>
        <p:grpSpPr>
          <a:xfrm>
            <a:off x="6169347" y="4812922"/>
            <a:ext cx="5399198" cy="1789674"/>
            <a:chOff x="6096000" y="4529311"/>
            <a:chExt cx="5399198" cy="1789674"/>
          </a:xfrm>
        </p:grpSpPr>
        <p:pic>
          <p:nvPicPr>
            <p:cNvPr id="5" name="Picture 4"/>
            <p:cNvPicPr>
              <a:picLocks noChangeAspect="1"/>
            </p:cNvPicPr>
            <p:nvPr/>
          </p:nvPicPr>
          <p:blipFill>
            <a:blip r:embed="rId2"/>
            <a:stretch>
              <a:fillRect/>
            </a:stretch>
          </p:blipFill>
          <p:spPr>
            <a:xfrm>
              <a:off x="7979958" y="4529311"/>
              <a:ext cx="3515240" cy="1789674"/>
            </a:xfrm>
            <a:prstGeom prst="rect">
              <a:avLst/>
            </a:prstGeom>
          </p:spPr>
        </p:pic>
        <p:sp>
          <p:nvSpPr>
            <p:cNvPr id="6" name="Rectangle 5"/>
            <p:cNvSpPr/>
            <p:nvPr/>
          </p:nvSpPr>
          <p:spPr>
            <a:xfrm>
              <a:off x="6096000" y="5512731"/>
              <a:ext cx="1443024" cy="415498"/>
            </a:xfrm>
            <a:prstGeom prst="rect">
              <a:avLst/>
            </a:prstGeom>
          </p:spPr>
          <p:txBody>
            <a:bodyPr wrap="none">
              <a:spAutoFit/>
            </a:bodyPr>
            <a:lstStyle/>
            <a:p>
              <a:pPr algn="r"/>
              <a:r>
                <a:rPr lang="en-US" sz="1050" dirty="0"/>
                <a:t>HPC: this interconnect </a:t>
              </a:r>
              <a:br>
                <a:rPr lang="en-US" sz="1050" dirty="0"/>
              </a:br>
              <a:r>
                <a:rPr lang="en-US" sz="1050" dirty="0"/>
                <a:t>expected to be fast…</a:t>
              </a:r>
            </a:p>
          </p:txBody>
        </p:sp>
        <p:cxnSp>
          <p:nvCxnSpPr>
            <p:cNvPr id="8" name="Straight Arrow Connector 7"/>
            <p:cNvCxnSpPr/>
            <p:nvPr/>
          </p:nvCxnSpPr>
          <p:spPr>
            <a:xfrm flipV="1">
              <a:off x="7482252" y="5457061"/>
              <a:ext cx="718009" cy="184014"/>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63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000" dirty="0">
                <a:solidFill>
                  <a:prstClr val="white"/>
                </a:solidFill>
              </a:rPr>
              <a:t>High Performance Computing (HPC) vs. High Throughput Computing (HTC)</a:t>
            </a:r>
            <a:endParaRPr lang="en-US" sz="2000" dirty="0"/>
          </a:p>
        </p:txBody>
      </p:sp>
      <p:sp>
        <p:nvSpPr>
          <p:cNvPr id="3" name="Content Placeholder 2"/>
          <p:cNvSpPr>
            <a:spLocks noGrp="1"/>
          </p:cNvSpPr>
          <p:nvPr>
            <p:ph idx="1"/>
          </p:nvPr>
        </p:nvSpPr>
        <p:spPr/>
        <p:txBody>
          <a:bodyPr/>
          <a:lstStyle/>
          <a:p>
            <a:endParaRPr lang="en-US" sz="2100" dirty="0"/>
          </a:p>
          <a:p>
            <a:r>
              <a:rPr lang="en-US" sz="2100" dirty="0"/>
              <a:t>High Throughput Computing</a:t>
            </a:r>
          </a:p>
          <a:p>
            <a:pPr lvl="1"/>
            <a:endParaRPr lang="en-US" sz="1600" dirty="0"/>
          </a:p>
          <a:p>
            <a:pPr lvl="1"/>
            <a:r>
              <a:rPr lang="en-US" sz="1600" dirty="0"/>
              <a:t>Usually a collection of heterogeneous compute resources linked through a slow connection, most likely Ethernet</a:t>
            </a:r>
          </a:p>
          <a:p>
            <a:pPr lvl="2"/>
            <a:r>
              <a:rPr lang="en-US" sz="1400" dirty="0"/>
              <a:t>Example: 120 Windows workstations in the CAE labs (all sorts of machines, some new, some old)</a:t>
            </a:r>
          </a:p>
          <a:p>
            <a:pPr lvl="1"/>
            <a:endParaRPr lang="en-US" sz="1600" dirty="0"/>
          </a:p>
          <a:p>
            <a:pPr lvl="1"/>
            <a:r>
              <a:rPr lang="en-US" sz="1600" dirty="0"/>
              <a:t>When CAE machine 58 runs an ABAQUS bone simulation there is no communication needed with CAE machine 83 that runs a different ABAQUS scenario</a:t>
            </a:r>
          </a:p>
          <a:p>
            <a:pPr lvl="1"/>
            <a:endParaRPr lang="en-US" sz="1600" dirty="0"/>
          </a:p>
          <a:p>
            <a:pPr lvl="1"/>
            <a:r>
              <a:rPr lang="en-US" sz="1600" dirty="0"/>
              <a:t>Don’t need to spend any money, you can piggyback on resources willing to make themselves available</a:t>
            </a:r>
          </a:p>
          <a:p>
            <a:pPr lvl="1"/>
            <a:endParaRPr lang="en-US" sz="1600" dirty="0"/>
          </a:p>
          <a:p>
            <a:pPr lvl="1"/>
            <a:r>
              <a:rPr lang="en-US" sz="1600" dirty="0"/>
              <a:t>Very effective to run Design of Experiments type analyses</a:t>
            </a:r>
          </a:p>
        </p:txBody>
      </p:sp>
      <p:sp>
        <p:nvSpPr>
          <p:cNvPr id="4" name="Slide Number Placeholder 3"/>
          <p:cNvSpPr>
            <a:spLocks noGrp="1"/>
          </p:cNvSpPr>
          <p:nvPr>
            <p:ph type="sldNum" sz="quarter" idx="12"/>
          </p:nvPr>
        </p:nvSpPr>
        <p:spPr/>
        <p:txBody>
          <a:bodyPr/>
          <a:lstStyle/>
          <a:p>
            <a:pPr>
              <a:defRPr/>
            </a:pPr>
            <a:fld id="{3B39861E-11DF-4756-9A19-89CB6E2965DD}" type="slidenum">
              <a:rPr lang="en-US" altLang="en-US" smtClean="0"/>
              <a:pPr>
                <a:defRPr/>
              </a:pPr>
              <a:t>72</a:t>
            </a:fld>
            <a:endParaRPr lang="en-US" altLang="en-US" dirty="0"/>
          </a:p>
        </p:txBody>
      </p:sp>
      <p:pic>
        <p:nvPicPr>
          <p:cNvPr id="7" name="Picture 6"/>
          <p:cNvPicPr>
            <a:picLocks noChangeAspect="1"/>
          </p:cNvPicPr>
          <p:nvPr/>
        </p:nvPicPr>
        <p:blipFill>
          <a:blip r:embed="rId2"/>
          <a:stretch>
            <a:fillRect/>
          </a:stretch>
        </p:blipFill>
        <p:spPr>
          <a:xfrm>
            <a:off x="7437294" y="4581441"/>
            <a:ext cx="4171141" cy="2122530"/>
          </a:xfrm>
          <a:prstGeom prst="rect">
            <a:avLst/>
          </a:prstGeom>
        </p:spPr>
      </p:pic>
      <p:grpSp>
        <p:nvGrpSpPr>
          <p:cNvPr id="11" name="Group 10"/>
          <p:cNvGrpSpPr/>
          <p:nvPr/>
        </p:nvGrpSpPr>
        <p:grpSpPr>
          <a:xfrm>
            <a:off x="6289065" y="5738807"/>
            <a:ext cx="1671593" cy="524759"/>
            <a:chOff x="6289065" y="5738807"/>
            <a:chExt cx="1671593" cy="524759"/>
          </a:xfrm>
        </p:grpSpPr>
        <p:sp>
          <p:nvSpPr>
            <p:cNvPr id="5" name="Rectangle 4"/>
            <p:cNvSpPr/>
            <p:nvPr/>
          </p:nvSpPr>
          <p:spPr>
            <a:xfrm>
              <a:off x="6289065" y="5832679"/>
              <a:ext cx="1207382" cy="430887"/>
            </a:xfrm>
            <a:prstGeom prst="rect">
              <a:avLst/>
            </a:prstGeom>
          </p:spPr>
          <p:txBody>
            <a:bodyPr wrap="none">
              <a:spAutoFit/>
            </a:bodyPr>
            <a:lstStyle/>
            <a:p>
              <a:pPr algn="r"/>
              <a:r>
                <a:rPr lang="en-US" sz="1050" dirty="0"/>
                <a:t>This interconnect </a:t>
              </a:r>
            </a:p>
            <a:p>
              <a:pPr algn="r"/>
              <a:r>
                <a:rPr lang="en-US" sz="1050" dirty="0"/>
                <a:t>might be slow</a:t>
              </a:r>
            </a:p>
          </p:txBody>
        </p:sp>
        <p:cxnSp>
          <p:nvCxnSpPr>
            <p:cNvPr id="9" name="Straight Arrow Connector 8"/>
            <p:cNvCxnSpPr/>
            <p:nvPr/>
          </p:nvCxnSpPr>
          <p:spPr>
            <a:xfrm flipV="1">
              <a:off x="7408820" y="5738807"/>
              <a:ext cx="551838" cy="187679"/>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0086639" y="4140507"/>
            <a:ext cx="1936748" cy="597748"/>
            <a:chOff x="10086639" y="4140507"/>
            <a:chExt cx="1936748" cy="597748"/>
          </a:xfrm>
        </p:grpSpPr>
        <p:sp>
          <p:nvSpPr>
            <p:cNvPr id="8" name="Rectangle 7"/>
            <p:cNvSpPr/>
            <p:nvPr/>
          </p:nvSpPr>
          <p:spPr>
            <a:xfrm>
              <a:off x="10086639" y="4140507"/>
              <a:ext cx="1936748" cy="415498"/>
            </a:xfrm>
            <a:prstGeom prst="rect">
              <a:avLst/>
            </a:prstGeom>
          </p:spPr>
          <p:txBody>
            <a:bodyPr wrap="none">
              <a:spAutoFit/>
            </a:bodyPr>
            <a:lstStyle/>
            <a:p>
              <a:pPr algn="r"/>
              <a:r>
                <a:rPr lang="en-US" sz="1050" dirty="0"/>
                <a:t>Any two nodes might have very </a:t>
              </a:r>
            </a:p>
            <a:p>
              <a:pPr algn="r"/>
              <a:r>
                <a:rPr lang="en-US" sz="1050" dirty="0"/>
                <a:t>different setups/assets</a:t>
              </a:r>
            </a:p>
          </p:txBody>
        </p:sp>
        <p:cxnSp>
          <p:nvCxnSpPr>
            <p:cNvPr id="12" name="Straight Arrow Connector 11"/>
            <p:cNvCxnSpPr/>
            <p:nvPr/>
          </p:nvCxnSpPr>
          <p:spPr>
            <a:xfrm flipH="1">
              <a:off x="10126858" y="4378168"/>
              <a:ext cx="97798" cy="291629"/>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523445" y="4348256"/>
              <a:ext cx="344201" cy="389999"/>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143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sz="3200" dirty="0"/>
              <a:t>High Performance Computing (HPC) vs. High Throughput Computing (HTC)</a:t>
            </a:r>
          </a:p>
        </p:txBody>
      </p:sp>
      <p:sp>
        <p:nvSpPr>
          <p:cNvPr id="3" name="Content Placeholder 2"/>
          <p:cNvSpPr>
            <a:spLocks noGrp="1"/>
          </p:cNvSpPr>
          <p:nvPr>
            <p:ph idx="1"/>
          </p:nvPr>
        </p:nvSpPr>
        <p:spPr/>
        <p:txBody>
          <a:bodyPr>
            <a:normAutofit/>
          </a:bodyPr>
          <a:lstStyle/>
          <a:p>
            <a:endParaRPr lang="en-US" sz="2000" dirty="0"/>
          </a:p>
          <a:p>
            <a:r>
              <a:rPr lang="en-US" sz="2000" dirty="0"/>
              <a:t>You can do HPC on a configuration that has slow interconnect</a:t>
            </a:r>
          </a:p>
          <a:p>
            <a:pPr lvl="1"/>
            <a:r>
              <a:rPr lang="en-US" sz="1600" dirty="0"/>
              <a:t>It will run very, very slow…</a:t>
            </a:r>
          </a:p>
          <a:p>
            <a:pPr lvl="1"/>
            <a:endParaRPr lang="en-US" sz="1600" dirty="0"/>
          </a:p>
          <a:p>
            <a:endParaRPr lang="en-US" sz="2000" dirty="0"/>
          </a:p>
          <a:p>
            <a:r>
              <a:rPr lang="en-US" sz="2000" dirty="0"/>
              <a:t>Conversely, you can do HTC on an IBM Blue Gene</a:t>
            </a:r>
          </a:p>
          <a:p>
            <a:pPr lvl="1"/>
            <a:r>
              <a:rPr lang="en-US" sz="1600" dirty="0"/>
              <a:t>You will use the processors but will waste the fast interconnect that made the machine expensive in the first place</a:t>
            </a:r>
          </a:p>
          <a:p>
            <a:pPr lvl="1"/>
            <a:r>
              <a:rPr lang="en-US" sz="1600" dirty="0"/>
              <a:t>You need to have the right licensing system in place to “check out” 10,000 ABAQUS licenses</a:t>
            </a:r>
          </a:p>
          <a:p>
            <a:pPr lvl="1"/>
            <a:endParaRPr lang="en-US" sz="1600" dirty="0"/>
          </a:p>
          <a:p>
            <a:endParaRPr lang="en-US" sz="2000" dirty="0"/>
          </a:p>
          <a:p>
            <a:r>
              <a:rPr lang="en-US" sz="2000" dirty="0"/>
              <a:t>University of Wisconsin-Madison well known due to pioneering work in the area of HTC </a:t>
            </a:r>
          </a:p>
          <a:p>
            <a:pPr lvl="1"/>
            <a:r>
              <a:rPr lang="en-US" sz="1600" dirty="0"/>
              <a:t>Professor </a:t>
            </a:r>
            <a:r>
              <a:rPr lang="en-US" sz="1600" dirty="0" err="1"/>
              <a:t>Miron</a:t>
            </a:r>
            <a:r>
              <a:rPr lang="en-US" sz="1600" dirty="0"/>
              <a:t> </a:t>
            </a:r>
            <a:r>
              <a:rPr lang="en-US" sz="1600" dirty="0" err="1"/>
              <a:t>Livny</a:t>
            </a:r>
            <a:r>
              <a:rPr lang="en-US" sz="1600" dirty="0"/>
              <a:t> in CS</a:t>
            </a:r>
          </a:p>
          <a:p>
            <a:pPr lvl="1"/>
            <a:r>
              <a:rPr lang="en-US" sz="1600" dirty="0"/>
              <a:t>UW-Madison solution for HTC: Condor, used by a broad spectrum of organizations from academia and industry</a:t>
            </a:r>
          </a:p>
        </p:txBody>
      </p:sp>
      <p:sp>
        <p:nvSpPr>
          <p:cNvPr id="4" name="Slide Number Placeholder 3"/>
          <p:cNvSpPr>
            <a:spLocks noGrp="1"/>
          </p:cNvSpPr>
          <p:nvPr>
            <p:ph type="sldNum" sz="quarter" idx="12"/>
          </p:nvPr>
        </p:nvSpPr>
        <p:spPr/>
        <p:txBody>
          <a:bodyPr/>
          <a:lstStyle/>
          <a:p>
            <a:pPr>
              <a:defRPr/>
            </a:pPr>
            <a:fld id="{3B39861E-11DF-4756-9A19-89CB6E2965DD}" type="slidenum">
              <a:rPr lang="en-US" altLang="en-US" smtClean="0"/>
              <a:pPr>
                <a:defRPr/>
              </a:pPr>
              <a:t>73</a:t>
            </a:fld>
            <a:endParaRPr lang="en-US" altLang="en-US" dirty="0"/>
          </a:p>
        </p:txBody>
      </p:sp>
    </p:spTree>
    <p:extLst>
      <p:ext uri="{BB962C8B-B14F-4D97-AF65-F5344CB8AC3E}">
        <p14:creationId xmlns:p14="http://schemas.microsoft.com/office/powerpoint/2010/main" val="13061649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187570"/>
            <a:ext cx="12192000" cy="823393"/>
          </a:xfrm>
        </p:spPr>
        <p:txBody>
          <a:bodyPr/>
          <a:lstStyle/>
          <a:p>
            <a:pPr eaLnBrk="1" hangingPunct="1"/>
            <a:r>
              <a:rPr lang="en-US" sz="1800" dirty="0"/>
              <a:t>[new topic]</a:t>
            </a:r>
            <a:r>
              <a:rPr lang="en-US" sz="3200" dirty="0"/>
              <a:t> HPC with the </a:t>
            </a:r>
            <a:r>
              <a:rPr lang="en-US" sz="3200" dirty="0">
                <a:solidFill>
                  <a:srgbClr val="FFC000"/>
                </a:solidFill>
              </a:rPr>
              <a:t>Message Passing Interface</a:t>
            </a:r>
            <a:r>
              <a:rPr lang="en-US" sz="3200" dirty="0"/>
              <a:t> (MPI): Outline</a:t>
            </a:r>
          </a:p>
        </p:txBody>
      </p:sp>
      <p:sp>
        <p:nvSpPr>
          <p:cNvPr id="32771" name="Rectangle 3"/>
          <p:cNvSpPr>
            <a:spLocks noGrp="1" noChangeArrowheads="1"/>
          </p:cNvSpPr>
          <p:nvPr>
            <p:ph idx="1"/>
          </p:nvPr>
        </p:nvSpPr>
        <p:spPr/>
        <p:txBody>
          <a:bodyPr/>
          <a:lstStyle/>
          <a:p>
            <a:pPr eaLnBrk="1" hangingPunct="1">
              <a:lnSpc>
                <a:spcPct val="130000"/>
              </a:lnSpc>
            </a:pPr>
            <a:endParaRPr lang="en-US" dirty="0"/>
          </a:p>
          <a:p>
            <a:pPr eaLnBrk="1" hangingPunct="1">
              <a:lnSpc>
                <a:spcPct val="130000"/>
              </a:lnSpc>
            </a:pPr>
            <a:r>
              <a:rPr lang="en-US" dirty="0"/>
              <a:t>Introduction to message passing and MPI</a:t>
            </a:r>
          </a:p>
          <a:p>
            <a:pPr eaLnBrk="1" hangingPunct="1">
              <a:lnSpc>
                <a:spcPct val="130000"/>
              </a:lnSpc>
            </a:pPr>
            <a:r>
              <a:rPr lang="en-US" dirty="0"/>
              <a:t>Point-to-Point Communication</a:t>
            </a:r>
          </a:p>
          <a:p>
            <a:pPr eaLnBrk="1" hangingPunct="1">
              <a:lnSpc>
                <a:spcPct val="130000"/>
              </a:lnSpc>
            </a:pPr>
            <a:r>
              <a:rPr lang="en-US" dirty="0"/>
              <a:t>Collective Communication</a:t>
            </a:r>
          </a:p>
          <a:p>
            <a:pPr eaLnBrk="1" hangingPunct="1">
              <a:lnSpc>
                <a:spcPct val="130000"/>
              </a:lnSpc>
            </a:pPr>
            <a:r>
              <a:rPr lang="en-US" dirty="0"/>
              <a:t>HPC w/ MPI: Closing Remarks</a:t>
            </a:r>
          </a:p>
          <a:p>
            <a:pPr eaLnBrk="1" hangingPunct="1">
              <a:lnSpc>
                <a:spcPct val="130000"/>
              </a:lnSpc>
            </a:pPr>
            <a:endParaRPr lang="en-US"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74</a:t>
            </a:fld>
            <a:endParaRPr lang="en-US" altLang="en-US" dirty="0"/>
          </a:p>
        </p:txBody>
      </p:sp>
    </p:spTree>
    <p:extLst>
      <p:ext uri="{BB962C8B-B14F-4D97-AF65-F5344CB8AC3E}">
        <p14:creationId xmlns:p14="http://schemas.microsoft.com/office/powerpoint/2010/main" val="3639797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High-level overview</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N instances of the same program are launched for execution independently as N distinct processes</a:t>
            </a:r>
          </a:p>
          <a:p>
            <a:pPr lvl="1"/>
            <a:endParaRPr lang="en-US" sz="1800" dirty="0"/>
          </a:p>
          <a:p>
            <a:pPr lvl="1"/>
            <a:endParaRPr lang="en-US" sz="1800" dirty="0"/>
          </a:p>
          <a:p>
            <a:r>
              <a:rPr lang="en-US" sz="2200" dirty="0">
                <a:solidFill>
                  <a:srgbClr val="0070C0"/>
                </a:solidFill>
              </a:rPr>
              <a:t>Flynn Taxonomy</a:t>
            </a:r>
            <a:r>
              <a:rPr lang="en-US" sz="2200" dirty="0"/>
              <a:t> classification: MIMD</a:t>
            </a:r>
          </a:p>
          <a:p>
            <a:pPr lvl="1"/>
            <a:r>
              <a:rPr lang="en-US" sz="1800" dirty="0"/>
              <a:t>MPI &amp; Distributed Memory: enables a MIMD computing mechanism</a:t>
            </a:r>
          </a:p>
          <a:p>
            <a:pPr lvl="2"/>
            <a:r>
              <a:rPr lang="en-US" sz="1500" dirty="0"/>
              <a:t>Multiple Instruction and Multiple Data</a:t>
            </a:r>
          </a:p>
          <a:p>
            <a:pPr lvl="2"/>
            <a:endParaRPr lang="en-US" sz="1500" dirty="0"/>
          </a:p>
          <a:p>
            <a:pPr lvl="2"/>
            <a:endParaRPr lang="en-US" sz="1500" dirty="0"/>
          </a:p>
          <a:p>
            <a:r>
              <a:rPr lang="en-US" sz="2200" dirty="0"/>
              <a:t>Another way to look at it: </a:t>
            </a:r>
            <a:r>
              <a:rPr lang="en-US" sz="2200" dirty="0">
                <a:solidFill>
                  <a:srgbClr val="0070C0"/>
                </a:solidFill>
              </a:rPr>
              <a:t>Single Program Multiple Data</a:t>
            </a:r>
            <a:r>
              <a:rPr lang="en-US" sz="2200" dirty="0"/>
              <a:t> (SPMD)</a:t>
            </a:r>
          </a:p>
          <a:p>
            <a:pPr lvl="1"/>
            <a:endParaRPr lang="en-US" sz="16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75</a:t>
            </a:fld>
            <a:endParaRPr lang="en-US" altLang="en-US"/>
          </a:p>
        </p:txBody>
      </p:sp>
    </p:spTree>
    <p:extLst>
      <p:ext uri="{BB962C8B-B14F-4D97-AF65-F5344CB8AC3E}">
        <p14:creationId xmlns:p14="http://schemas.microsoft.com/office/powerpoint/2010/main" val="3130820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Parallel Computing w/ MPI: One way to look at it</a:t>
            </a:r>
          </a:p>
        </p:txBody>
      </p:sp>
      <p:sp>
        <p:nvSpPr>
          <p:cNvPr id="5" name="Content Placeholder 4"/>
          <p:cNvSpPr>
            <a:spLocks noGrp="1"/>
          </p:cNvSpPr>
          <p:nvPr>
            <p:ph idx="1"/>
          </p:nvPr>
        </p:nvSpPr>
        <p:spPr/>
        <p:txBody>
          <a:bodyPr/>
          <a:lstStyle/>
          <a:p>
            <a:endParaRPr lang="en-US" dirty="0"/>
          </a:p>
          <a:p>
            <a:r>
              <a:rPr lang="en-US" dirty="0"/>
              <a:t>CUDA: a small snippet of code (the “kernel”) run by all threads spawned via your exec. </a:t>
            </a:r>
            <a:r>
              <a:rPr lang="en-US" dirty="0" err="1"/>
              <a:t>config</a:t>
            </a:r>
            <a:r>
              <a:rPr lang="en-US" dirty="0"/>
              <a:t>.</a:t>
            </a:r>
          </a:p>
          <a:p>
            <a:endParaRPr lang="en-US" dirty="0"/>
          </a:p>
          <a:p>
            <a:endParaRPr lang="en-US" dirty="0"/>
          </a:p>
          <a:p>
            <a:r>
              <a:rPr lang="en-US" dirty="0"/>
              <a:t>OpenMP: all threads execute an </a:t>
            </a:r>
            <a:r>
              <a:rPr lang="en-US" dirty="0" err="1">
                <a:latin typeface="Consolas" panose="020B0609020204030204" pitchFamily="49" charset="0"/>
              </a:rPr>
              <a:t>omp</a:t>
            </a:r>
            <a:r>
              <a:rPr lang="en-US" dirty="0">
                <a:latin typeface="Consolas" panose="020B0609020204030204" pitchFamily="49" charset="0"/>
              </a:rPr>
              <a:t> parallel</a:t>
            </a:r>
            <a:r>
              <a:rPr lang="en-US" dirty="0"/>
              <a:t> region; name of the game is work sharing </a:t>
            </a:r>
          </a:p>
          <a:p>
            <a:endParaRPr lang="en-US" dirty="0"/>
          </a:p>
          <a:p>
            <a:endParaRPr lang="en-US" dirty="0"/>
          </a:p>
          <a:p>
            <a:r>
              <a:rPr lang="en-US" dirty="0"/>
              <a:t>MPI: the *entire* code is executed in parallel by all processes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106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1120200"/>
            <a:ext cx="8382000" cy="5509200"/>
          </a:xfrm>
          <a:prstGeom prst="rect">
            <a:avLst/>
          </a:prstGeom>
          <a:solidFill>
            <a:schemeClr val="bg1">
              <a:lumMod val="95000"/>
            </a:schemeClr>
          </a:solidFill>
          <a:ln w="9525">
            <a:solidFill>
              <a:schemeClr val="tx1"/>
            </a:solidFill>
          </a:ln>
        </p:spPr>
        <p:txBody>
          <a:bodyPr wrap="square">
            <a:spAutoFit/>
          </a:bodyPr>
          <a:lstStyle/>
          <a:p>
            <a:r>
              <a:rPr lang="en-US" sz="1600" dirty="0">
                <a:solidFill>
                  <a:srgbClr val="0000FF"/>
                </a:solidFill>
                <a:latin typeface="Consolas" pitchFamily="49" charset="0"/>
                <a:cs typeface="Consolas" pitchFamily="49" charset="0"/>
              </a:rPr>
              <a:t>#include</a:t>
            </a:r>
            <a:r>
              <a:rPr lang="en-US" sz="1600" dirty="0">
                <a:solidFill>
                  <a:prstClr val="black"/>
                </a:solidFill>
                <a:latin typeface="Consolas" pitchFamily="49" charset="0"/>
                <a:cs typeface="Consolas" pitchFamily="49" charset="0"/>
              </a:rPr>
              <a:t> </a:t>
            </a:r>
            <a:r>
              <a:rPr lang="en-US" sz="1600" dirty="0">
                <a:solidFill>
                  <a:srgbClr val="A31515"/>
                </a:solidFill>
                <a:latin typeface="Consolas" pitchFamily="49" charset="0"/>
                <a:cs typeface="Consolas" pitchFamily="49" charset="0"/>
              </a:rPr>
              <a:t>"</a:t>
            </a:r>
            <a:r>
              <a:rPr lang="en-US" sz="1600" dirty="0" err="1">
                <a:solidFill>
                  <a:srgbClr val="A31515"/>
                </a:solidFill>
                <a:latin typeface="Consolas" pitchFamily="49" charset="0"/>
                <a:cs typeface="Consolas" pitchFamily="49" charset="0"/>
              </a:rPr>
              <a:t>mpi.h</a:t>
            </a:r>
            <a:r>
              <a:rPr lang="en-US" sz="1600" dirty="0">
                <a:solidFill>
                  <a:srgbClr val="A31515"/>
                </a:solidFill>
                <a:latin typeface="Consolas" pitchFamily="49" charset="0"/>
                <a:cs typeface="Consolas" pitchFamily="49" charset="0"/>
              </a:rPr>
              <a:t>"</a:t>
            </a:r>
          </a:p>
          <a:p>
            <a:r>
              <a:rPr lang="en-US" sz="1600" dirty="0">
                <a:solidFill>
                  <a:srgbClr val="0000FF"/>
                </a:solidFill>
                <a:latin typeface="Consolas" pitchFamily="49" charset="0"/>
                <a:cs typeface="Consolas" pitchFamily="49" charset="0"/>
              </a:rPr>
              <a:t>#include</a:t>
            </a:r>
            <a:r>
              <a:rPr lang="en-US" sz="1600" dirty="0">
                <a:solidFill>
                  <a:prstClr val="black"/>
                </a:solidFill>
                <a:latin typeface="Consolas" pitchFamily="49" charset="0"/>
                <a:cs typeface="Consolas" pitchFamily="49" charset="0"/>
              </a:rPr>
              <a:t> </a:t>
            </a:r>
            <a:r>
              <a:rPr lang="en-US" sz="1600" dirty="0">
                <a:solidFill>
                  <a:srgbClr val="A31515"/>
                </a:solidFill>
                <a:latin typeface="Consolas" pitchFamily="49" charset="0"/>
                <a:cs typeface="Consolas" pitchFamily="49" charset="0"/>
              </a:rPr>
              <a:t>&lt;</a:t>
            </a:r>
            <a:r>
              <a:rPr lang="en-US" sz="1600" dirty="0" err="1">
                <a:solidFill>
                  <a:srgbClr val="A31515"/>
                </a:solidFill>
                <a:latin typeface="Consolas" pitchFamily="49" charset="0"/>
                <a:cs typeface="Consolas" pitchFamily="49" charset="0"/>
              </a:rPr>
              <a:t>iostream</a:t>
            </a:r>
            <a:r>
              <a:rPr lang="en-US" sz="1600" dirty="0">
                <a:solidFill>
                  <a:srgbClr val="A31515"/>
                </a:solidFill>
                <a:latin typeface="Consolas" pitchFamily="49" charset="0"/>
                <a:cs typeface="Consolas" pitchFamily="49" charset="0"/>
              </a:rPr>
              <a:t>&gt;</a:t>
            </a:r>
          </a:p>
          <a:p>
            <a:endParaRPr lang="en-US" sz="1600" dirty="0">
              <a:solidFill>
                <a:srgbClr val="A31515"/>
              </a:solidFill>
              <a:latin typeface="Consolas" pitchFamily="49" charset="0"/>
              <a:cs typeface="Consolas" pitchFamily="49" charset="0"/>
            </a:endParaRPr>
          </a:p>
          <a:p>
            <a:r>
              <a:rPr lang="en-US" sz="1600" dirty="0" err="1">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main(</a:t>
            </a:r>
            <a:r>
              <a:rPr lang="en-US" sz="1600" dirty="0" err="1">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argc</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char</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argv</a:t>
            </a:r>
            <a:r>
              <a:rPr lang="en-US" sz="1600" dirty="0">
                <a:solidFill>
                  <a:prstClr val="black"/>
                </a:solidFill>
                <a:latin typeface="Consolas" pitchFamily="49" charset="0"/>
                <a:cs typeface="Consolas" pitchFamily="49" charset="0"/>
              </a:rPr>
              <a:t>) {</a:t>
            </a:r>
          </a:p>
          <a:p>
            <a:r>
              <a:rPr lang="en-US" sz="1600" dirty="0">
                <a:solidFill>
                  <a:prstClr val="black"/>
                </a:solidFill>
                <a:latin typeface="Consolas" pitchFamily="49" charset="0"/>
                <a:cs typeface="Consolas" pitchFamily="49" charset="0"/>
              </a:rPr>
              <a:t>  </a:t>
            </a:r>
            <a:r>
              <a:rPr lang="en-US" sz="1600" dirty="0" err="1">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my_rank</a:t>
            </a:r>
            <a:r>
              <a:rPr lang="en-US" sz="1600" dirty="0">
                <a:solidFill>
                  <a:prstClr val="black"/>
                </a:solidFill>
                <a:latin typeface="Consolas" pitchFamily="49" charset="0"/>
                <a:cs typeface="Consolas" pitchFamily="49" charset="0"/>
              </a:rPr>
              <a:t>, n;</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char</a:t>
            </a:r>
            <a:r>
              <a:rPr lang="en-US" sz="1600" dirty="0">
                <a:solidFill>
                  <a:prstClr val="black"/>
                </a:solidFill>
                <a:latin typeface="Consolas" pitchFamily="49" charset="0"/>
                <a:cs typeface="Consolas" pitchFamily="49" charset="0"/>
              </a:rPr>
              <a:t> hostname[128];</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MPI_Init</a:t>
            </a:r>
            <a:r>
              <a:rPr lang="en-US" sz="1600" dirty="0">
                <a:solidFill>
                  <a:prstClr val="black"/>
                </a:solidFill>
                <a:latin typeface="Consolas" pitchFamily="49" charset="0"/>
                <a:cs typeface="Consolas" pitchFamily="49" charset="0"/>
              </a:rPr>
              <a:t>(&amp;</a:t>
            </a:r>
            <a:r>
              <a:rPr lang="en-US" sz="1600" dirty="0" err="1">
                <a:solidFill>
                  <a:prstClr val="black"/>
                </a:solidFill>
                <a:latin typeface="Consolas" pitchFamily="49" charset="0"/>
                <a:cs typeface="Consolas" pitchFamily="49" charset="0"/>
              </a:rPr>
              <a:t>argc</a:t>
            </a:r>
            <a:r>
              <a:rPr lang="en-US" sz="1600" dirty="0">
                <a:solidFill>
                  <a:prstClr val="black"/>
                </a:solidFill>
                <a:latin typeface="Consolas" pitchFamily="49" charset="0"/>
                <a:cs typeface="Consolas" pitchFamily="49" charset="0"/>
              </a:rPr>
              <a:t>,&amp;</a:t>
            </a:r>
            <a:r>
              <a:rPr lang="en-US" sz="1600" dirty="0" err="1">
                <a:solidFill>
                  <a:prstClr val="black"/>
                </a:solidFill>
                <a:latin typeface="Consolas" pitchFamily="49" charset="0"/>
                <a:cs typeface="Consolas" pitchFamily="49" charset="0"/>
              </a:rPr>
              <a:t>argv</a:t>
            </a:r>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MPI_Comm_rank</a:t>
            </a:r>
            <a:r>
              <a:rPr lang="en-US" sz="1600" dirty="0">
                <a:solidFill>
                  <a:prstClr val="black"/>
                </a:solidFill>
                <a:latin typeface="Consolas" pitchFamily="49" charset="0"/>
                <a:cs typeface="Consolas" pitchFamily="49" charset="0"/>
              </a:rPr>
              <a:t>(MPI_COMM_WORLD, &amp;</a:t>
            </a:r>
            <a:r>
              <a:rPr lang="en-US" sz="1600" dirty="0" err="1">
                <a:solidFill>
                  <a:prstClr val="black"/>
                </a:solidFill>
                <a:latin typeface="Consolas" pitchFamily="49" charset="0"/>
                <a:cs typeface="Consolas" pitchFamily="49" charset="0"/>
              </a:rPr>
              <a:t>my_rank</a:t>
            </a:r>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MPI_Comm_size</a:t>
            </a:r>
            <a:r>
              <a:rPr lang="en-US" sz="1600" dirty="0">
                <a:solidFill>
                  <a:prstClr val="black"/>
                </a:solidFill>
                <a:latin typeface="Consolas" pitchFamily="49" charset="0"/>
                <a:cs typeface="Consolas" pitchFamily="49" charset="0"/>
              </a:rPr>
              <a:t>(MPI_COMM_WORLD, &amp;n);</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gethostname</a:t>
            </a:r>
            <a:r>
              <a:rPr lang="en-US" sz="1600" dirty="0">
                <a:solidFill>
                  <a:prstClr val="black"/>
                </a:solidFill>
                <a:latin typeface="Consolas" pitchFamily="49" charset="0"/>
                <a:cs typeface="Consolas" pitchFamily="49" charset="0"/>
              </a:rPr>
              <a:t>(hostname, 128);</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if</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my_rank</a:t>
            </a:r>
            <a:r>
              <a:rPr lang="en-US" sz="1600" dirty="0">
                <a:solidFill>
                  <a:prstClr val="black"/>
                </a:solidFill>
                <a:latin typeface="Consolas" pitchFamily="49" charset="0"/>
                <a:cs typeface="Consolas" pitchFamily="49" charset="0"/>
              </a:rPr>
              <a:t> == 0) { </a:t>
            </a:r>
            <a:r>
              <a:rPr lang="en-US" sz="1600" dirty="0">
                <a:solidFill>
                  <a:srgbClr val="008000"/>
                </a:solidFill>
                <a:latin typeface="Consolas" pitchFamily="49" charset="0"/>
                <a:cs typeface="Consolas" pitchFamily="49" charset="0"/>
              </a:rPr>
              <a:t>/* master */</a:t>
            </a: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printf</a:t>
            </a:r>
            <a:r>
              <a:rPr lang="en-US" sz="1600" dirty="0">
                <a:solidFill>
                  <a:prstClr val="black"/>
                </a:solidFill>
                <a:latin typeface="Consolas" pitchFamily="49" charset="0"/>
                <a:cs typeface="Consolas" pitchFamily="49" charset="0"/>
              </a:rPr>
              <a:t>(</a:t>
            </a:r>
            <a:r>
              <a:rPr lang="en-US" sz="1600" dirty="0">
                <a:solidFill>
                  <a:srgbClr val="A31515"/>
                </a:solidFill>
                <a:latin typeface="Consolas" pitchFamily="49" charset="0"/>
                <a:cs typeface="Consolas" pitchFamily="49" charset="0"/>
              </a:rPr>
              <a:t>"I am the master: %s\n"</a:t>
            </a:r>
            <a:r>
              <a:rPr lang="en-US" sz="1600" dirty="0">
                <a:solidFill>
                  <a:prstClr val="black"/>
                </a:solidFill>
                <a:latin typeface="Consolas" pitchFamily="49" charset="0"/>
                <a:cs typeface="Consolas" pitchFamily="49" charset="0"/>
              </a:rPr>
              <a:t>, hostname);</a:t>
            </a:r>
          </a:p>
          <a:p>
            <a:r>
              <a:rPr lang="en-US" sz="1600" dirty="0">
                <a:solidFill>
                  <a:prstClr val="black"/>
                </a:solidFill>
                <a:latin typeface="Consolas" pitchFamily="49" charset="0"/>
                <a:cs typeface="Consolas" pitchFamily="49" charset="0"/>
              </a:rPr>
              <a:t>  } </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else</a:t>
            </a:r>
            <a:r>
              <a:rPr lang="en-US" sz="1600" dirty="0">
                <a:solidFill>
                  <a:prstClr val="black"/>
                </a:solidFill>
                <a:latin typeface="Consolas" pitchFamily="49" charset="0"/>
                <a:cs typeface="Consolas" pitchFamily="49" charset="0"/>
              </a:rPr>
              <a:t> { </a:t>
            </a:r>
            <a:r>
              <a:rPr lang="en-US" sz="1600" dirty="0">
                <a:solidFill>
                  <a:srgbClr val="008000"/>
                </a:solidFill>
                <a:latin typeface="Consolas" pitchFamily="49" charset="0"/>
                <a:cs typeface="Consolas" pitchFamily="49" charset="0"/>
              </a:rPr>
              <a:t>/* worker */</a:t>
            </a: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printf</a:t>
            </a:r>
            <a:r>
              <a:rPr lang="en-US" sz="1600" dirty="0">
                <a:solidFill>
                  <a:prstClr val="black"/>
                </a:solidFill>
                <a:latin typeface="Consolas" pitchFamily="49" charset="0"/>
                <a:cs typeface="Consolas" pitchFamily="49" charset="0"/>
              </a:rPr>
              <a:t>(</a:t>
            </a:r>
            <a:r>
              <a:rPr lang="en-US" sz="1600" dirty="0">
                <a:solidFill>
                  <a:srgbClr val="A31515"/>
                </a:solidFill>
                <a:latin typeface="Consolas" pitchFamily="49" charset="0"/>
                <a:cs typeface="Consolas" pitchFamily="49" charset="0"/>
              </a:rPr>
              <a:t>"I am a worker: %s (rank=%d/%d)\n"</a:t>
            </a:r>
            <a:r>
              <a:rPr lang="en-US" sz="1600" dirty="0">
                <a:solidFill>
                  <a:prstClr val="black"/>
                </a:solidFill>
                <a:latin typeface="Consolas" pitchFamily="49" charset="0"/>
                <a:cs typeface="Consolas" pitchFamily="49" charset="0"/>
              </a:rPr>
              <a:t>, hostname, </a:t>
            </a:r>
            <a:r>
              <a:rPr lang="en-US" sz="1600" dirty="0" err="1">
                <a:solidFill>
                  <a:prstClr val="black"/>
                </a:solidFill>
                <a:latin typeface="Consolas" pitchFamily="49" charset="0"/>
                <a:cs typeface="Consolas" pitchFamily="49" charset="0"/>
              </a:rPr>
              <a:t>my_rank</a:t>
            </a:r>
            <a:r>
              <a:rPr lang="en-US" sz="1600" dirty="0">
                <a:solidFill>
                  <a:prstClr val="black"/>
                </a:solidFill>
                <a:latin typeface="Consolas" pitchFamily="49" charset="0"/>
                <a:cs typeface="Consolas" pitchFamily="49" charset="0"/>
              </a:rPr>
              <a:t>, n-1);</a:t>
            </a:r>
          </a:p>
          <a:p>
            <a:r>
              <a:rPr lang="en-US" sz="1600" dirty="0">
                <a:solidFill>
                  <a:prstClr val="black"/>
                </a:solidFill>
                <a:latin typeface="Consolas" pitchFamily="49" charset="0"/>
                <a:cs typeface="Consolas" pitchFamily="49" charset="0"/>
              </a:rPr>
              <a:t>  }</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MPI_Finalize</a:t>
            </a:r>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return 0;</a:t>
            </a:r>
          </a:p>
          <a:p>
            <a:r>
              <a:rPr lang="en-US" sz="1600" dirty="0">
                <a:solidFill>
                  <a:prstClr val="black"/>
                </a:solidFill>
                <a:latin typeface="Consolas" pitchFamily="49" charset="0"/>
                <a:cs typeface="Consolas" pitchFamily="49" charset="0"/>
              </a:rPr>
              <a:t>}</a:t>
            </a:r>
          </a:p>
        </p:txBody>
      </p:sp>
      <p:sp>
        <p:nvSpPr>
          <p:cNvPr id="14338" name="Rectangle 2"/>
          <p:cNvSpPr>
            <a:spLocks noGrp="1" noChangeArrowheads="1"/>
          </p:cNvSpPr>
          <p:nvPr>
            <p:ph type="title"/>
          </p:nvPr>
        </p:nvSpPr>
        <p:spPr/>
        <p:txBody>
          <a:bodyPr/>
          <a:lstStyle/>
          <a:p>
            <a:pPr eaLnBrk="1" hangingPunct="1"/>
            <a:r>
              <a:rPr lang="en-US" sz="3200" dirty="0"/>
              <a:t>A First MPI Program</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77</a:t>
            </a:fld>
            <a:endParaRPr lang="en-US" altLang="en-US"/>
          </a:p>
        </p:txBody>
      </p:sp>
      <p:sp>
        <p:nvSpPr>
          <p:cNvPr id="14341" name="Text Box 6"/>
          <p:cNvSpPr txBox="1">
            <a:spLocks noChangeArrowheads="1"/>
          </p:cNvSpPr>
          <p:nvPr/>
        </p:nvSpPr>
        <p:spPr bwMode="auto">
          <a:xfrm>
            <a:off x="5806146" y="2362200"/>
            <a:ext cx="4252254" cy="400110"/>
          </a:xfrm>
          <a:prstGeom prst="rect">
            <a:avLst/>
          </a:prstGeom>
          <a:solidFill>
            <a:schemeClr val="accent5">
              <a:lumMod val="75000"/>
            </a:schemeClr>
          </a:solidFill>
          <a:ln w="12700">
            <a:solidFill>
              <a:srgbClr val="0070C0"/>
            </a:solidFill>
            <a:miter lim="800000"/>
            <a:headEnd/>
            <a:tailEnd/>
          </a:ln>
        </p:spPr>
        <p:txBody>
          <a:bodyPr wrap="none">
            <a:spAutoFit/>
          </a:bodyPr>
          <a:lstStyle>
            <a:lvl1pPr eaLnBrk="0" hangingPunct="0">
              <a:defRPr sz="3200">
                <a:solidFill>
                  <a:schemeClr val="tx1"/>
                </a:solidFill>
                <a:latin typeface="Tahoma" pitchFamily="34" charset="0"/>
                <a:cs typeface="Times New Roman" pitchFamily="18" charset="0"/>
              </a:defRPr>
            </a:lvl1pPr>
            <a:lvl2pPr marL="742950" indent="-285750" eaLnBrk="0" hangingPunct="0">
              <a:defRPr sz="3200">
                <a:solidFill>
                  <a:schemeClr val="tx1"/>
                </a:solidFill>
                <a:latin typeface="Tahoma" pitchFamily="34" charset="0"/>
                <a:cs typeface="Times New Roman" pitchFamily="18" charset="0"/>
              </a:defRPr>
            </a:lvl2pPr>
            <a:lvl3pPr marL="1143000" indent="-228600" eaLnBrk="0" hangingPunct="0">
              <a:defRPr sz="3200">
                <a:solidFill>
                  <a:schemeClr val="tx1"/>
                </a:solidFill>
                <a:latin typeface="Tahoma" pitchFamily="34" charset="0"/>
                <a:cs typeface="Times New Roman" pitchFamily="18" charset="0"/>
              </a:defRPr>
            </a:lvl3pPr>
            <a:lvl4pPr marL="1600200" indent="-228600" eaLnBrk="0" hangingPunct="0">
              <a:defRPr sz="3200">
                <a:solidFill>
                  <a:schemeClr val="tx1"/>
                </a:solidFill>
                <a:latin typeface="Tahoma" pitchFamily="34" charset="0"/>
                <a:cs typeface="Times New Roman" pitchFamily="18" charset="0"/>
              </a:defRPr>
            </a:lvl4pPr>
            <a:lvl5pPr marL="2057400" indent="-228600" eaLnBrk="0" hangingPunct="0">
              <a:defRPr sz="3200">
                <a:solidFill>
                  <a:schemeClr val="tx1"/>
                </a:solidFill>
                <a:latin typeface="Tahoma" pitchFamily="34" charset="0"/>
                <a:cs typeface="Times New Roman" pitchFamily="18" charset="0"/>
              </a:defRPr>
            </a:lvl5pPr>
            <a:lvl6pPr marL="2514600" indent="-228600" eaLnBrk="0" fontAlgn="base" hangingPunct="0">
              <a:spcBef>
                <a:spcPct val="0"/>
              </a:spcBef>
              <a:spcAft>
                <a:spcPct val="0"/>
              </a:spcAft>
              <a:defRPr sz="3200">
                <a:solidFill>
                  <a:schemeClr val="tx1"/>
                </a:solidFill>
                <a:latin typeface="Tahoma" pitchFamily="34" charset="0"/>
                <a:cs typeface="Times New Roman" pitchFamily="18" charset="0"/>
              </a:defRPr>
            </a:lvl6pPr>
            <a:lvl7pPr marL="2971800" indent="-228600" eaLnBrk="0" fontAlgn="base" hangingPunct="0">
              <a:spcBef>
                <a:spcPct val="0"/>
              </a:spcBef>
              <a:spcAft>
                <a:spcPct val="0"/>
              </a:spcAft>
              <a:defRPr sz="3200">
                <a:solidFill>
                  <a:schemeClr val="tx1"/>
                </a:solidFill>
                <a:latin typeface="Tahoma" pitchFamily="34" charset="0"/>
                <a:cs typeface="Times New Roman" pitchFamily="18" charset="0"/>
              </a:defRPr>
            </a:lvl7pPr>
            <a:lvl8pPr marL="3429000" indent="-228600" eaLnBrk="0" fontAlgn="base" hangingPunct="0">
              <a:spcBef>
                <a:spcPct val="0"/>
              </a:spcBef>
              <a:spcAft>
                <a:spcPct val="0"/>
              </a:spcAft>
              <a:defRPr sz="3200">
                <a:solidFill>
                  <a:schemeClr val="tx1"/>
                </a:solidFill>
                <a:latin typeface="Tahoma" pitchFamily="34" charset="0"/>
                <a:cs typeface="Times New Roman" pitchFamily="18" charset="0"/>
              </a:defRPr>
            </a:lvl8pPr>
            <a:lvl9pPr marL="3886200" indent="-228600" eaLnBrk="0" fontAlgn="base" hangingPunct="0">
              <a:spcBef>
                <a:spcPct val="0"/>
              </a:spcBef>
              <a:spcAft>
                <a:spcPct val="0"/>
              </a:spcAft>
              <a:defRPr sz="3200">
                <a:solidFill>
                  <a:schemeClr val="tx1"/>
                </a:solidFill>
                <a:latin typeface="Tahoma" pitchFamily="34" charset="0"/>
                <a:cs typeface="Times New Roman" pitchFamily="18" charset="0"/>
              </a:defRPr>
            </a:lvl9pPr>
          </a:lstStyle>
          <a:p>
            <a:pPr eaLnBrk="1" hangingPunct="1"/>
            <a:r>
              <a:rPr lang="en-US" sz="2000" dirty="0">
                <a:solidFill>
                  <a:schemeClr val="bg1"/>
                </a:solidFill>
              </a:rPr>
              <a:t>Has to be called first, and once only</a:t>
            </a:r>
          </a:p>
        </p:txBody>
      </p:sp>
      <p:sp>
        <p:nvSpPr>
          <p:cNvPr id="14342" name="Line 7"/>
          <p:cNvSpPr>
            <a:spLocks noChangeShapeType="1"/>
          </p:cNvSpPr>
          <p:nvPr/>
        </p:nvSpPr>
        <p:spPr bwMode="auto">
          <a:xfrm flipH="1">
            <a:off x="4800600" y="2590800"/>
            <a:ext cx="1005543" cy="378798"/>
          </a:xfrm>
          <a:prstGeom prst="line">
            <a:avLst/>
          </a:prstGeom>
          <a:noFill/>
          <a:ln w="25400">
            <a:solidFill>
              <a:srgbClr val="0070C0"/>
            </a:solidFill>
            <a:miter lim="800000"/>
            <a:headEnd/>
            <a:tailEnd type="arrow" w="lg" len="lg"/>
          </a:ln>
          <a:extLst>
            <a:ext uri="{909E8E84-426E-40DD-AFC4-6F175D3DCCD1}">
              <a14:hiddenFill xmlns:a14="http://schemas.microsoft.com/office/drawing/2010/main">
                <a:noFill/>
              </a14:hiddenFill>
            </a:ext>
          </a:extLst>
        </p:spPr>
        <p:txBody>
          <a:bodyPr wrap="none" anchor="ctr"/>
          <a:lstStyle/>
          <a:p>
            <a:endParaRPr lang="en-US"/>
          </a:p>
        </p:txBody>
      </p:sp>
      <p:sp>
        <p:nvSpPr>
          <p:cNvPr id="14343" name="Text Box 8"/>
          <p:cNvSpPr txBox="1">
            <a:spLocks noChangeArrowheads="1"/>
          </p:cNvSpPr>
          <p:nvPr/>
        </p:nvSpPr>
        <p:spPr bwMode="auto">
          <a:xfrm>
            <a:off x="5806146" y="5736312"/>
            <a:ext cx="4212179" cy="400110"/>
          </a:xfrm>
          <a:prstGeom prst="rect">
            <a:avLst/>
          </a:prstGeom>
          <a:solidFill>
            <a:schemeClr val="accent5">
              <a:lumMod val="75000"/>
            </a:schemeClr>
          </a:solidFill>
          <a:ln w="12700">
            <a:solidFill>
              <a:srgbClr val="0070C0"/>
            </a:solidFill>
            <a:miter lim="800000"/>
            <a:headEnd/>
            <a:tailEnd/>
          </a:ln>
        </p:spPr>
        <p:txBody>
          <a:bodyPr wrap="none">
            <a:spAutoFit/>
          </a:bodyPr>
          <a:lstStyle>
            <a:lvl1pPr eaLnBrk="0" hangingPunct="0">
              <a:defRPr sz="3200">
                <a:solidFill>
                  <a:schemeClr val="tx1"/>
                </a:solidFill>
                <a:latin typeface="Tahoma" pitchFamily="34" charset="0"/>
                <a:cs typeface="Times New Roman" pitchFamily="18" charset="0"/>
              </a:defRPr>
            </a:lvl1pPr>
            <a:lvl2pPr marL="742950" indent="-285750" eaLnBrk="0" hangingPunct="0">
              <a:defRPr sz="3200">
                <a:solidFill>
                  <a:schemeClr val="tx1"/>
                </a:solidFill>
                <a:latin typeface="Tahoma" pitchFamily="34" charset="0"/>
                <a:cs typeface="Times New Roman" pitchFamily="18" charset="0"/>
              </a:defRPr>
            </a:lvl2pPr>
            <a:lvl3pPr marL="1143000" indent="-228600" eaLnBrk="0" hangingPunct="0">
              <a:defRPr sz="3200">
                <a:solidFill>
                  <a:schemeClr val="tx1"/>
                </a:solidFill>
                <a:latin typeface="Tahoma" pitchFamily="34" charset="0"/>
                <a:cs typeface="Times New Roman" pitchFamily="18" charset="0"/>
              </a:defRPr>
            </a:lvl3pPr>
            <a:lvl4pPr marL="1600200" indent="-228600" eaLnBrk="0" hangingPunct="0">
              <a:defRPr sz="3200">
                <a:solidFill>
                  <a:schemeClr val="tx1"/>
                </a:solidFill>
                <a:latin typeface="Tahoma" pitchFamily="34" charset="0"/>
                <a:cs typeface="Times New Roman" pitchFamily="18" charset="0"/>
              </a:defRPr>
            </a:lvl4pPr>
            <a:lvl5pPr marL="2057400" indent="-228600" eaLnBrk="0" hangingPunct="0">
              <a:defRPr sz="3200">
                <a:solidFill>
                  <a:schemeClr val="tx1"/>
                </a:solidFill>
                <a:latin typeface="Tahoma" pitchFamily="34" charset="0"/>
                <a:cs typeface="Times New Roman" pitchFamily="18" charset="0"/>
              </a:defRPr>
            </a:lvl5pPr>
            <a:lvl6pPr marL="2514600" indent="-228600" eaLnBrk="0" fontAlgn="base" hangingPunct="0">
              <a:spcBef>
                <a:spcPct val="0"/>
              </a:spcBef>
              <a:spcAft>
                <a:spcPct val="0"/>
              </a:spcAft>
              <a:defRPr sz="3200">
                <a:solidFill>
                  <a:schemeClr val="tx1"/>
                </a:solidFill>
                <a:latin typeface="Tahoma" pitchFamily="34" charset="0"/>
                <a:cs typeface="Times New Roman" pitchFamily="18" charset="0"/>
              </a:defRPr>
            </a:lvl6pPr>
            <a:lvl7pPr marL="2971800" indent="-228600" eaLnBrk="0" fontAlgn="base" hangingPunct="0">
              <a:spcBef>
                <a:spcPct val="0"/>
              </a:spcBef>
              <a:spcAft>
                <a:spcPct val="0"/>
              </a:spcAft>
              <a:defRPr sz="3200">
                <a:solidFill>
                  <a:schemeClr val="tx1"/>
                </a:solidFill>
                <a:latin typeface="Tahoma" pitchFamily="34" charset="0"/>
                <a:cs typeface="Times New Roman" pitchFamily="18" charset="0"/>
              </a:defRPr>
            </a:lvl7pPr>
            <a:lvl8pPr marL="3429000" indent="-228600" eaLnBrk="0" fontAlgn="base" hangingPunct="0">
              <a:spcBef>
                <a:spcPct val="0"/>
              </a:spcBef>
              <a:spcAft>
                <a:spcPct val="0"/>
              </a:spcAft>
              <a:defRPr sz="3200">
                <a:solidFill>
                  <a:schemeClr val="tx1"/>
                </a:solidFill>
                <a:latin typeface="Tahoma" pitchFamily="34" charset="0"/>
                <a:cs typeface="Times New Roman" pitchFamily="18" charset="0"/>
              </a:defRPr>
            </a:lvl8pPr>
            <a:lvl9pPr marL="3886200" indent="-228600" eaLnBrk="0" fontAlgn="base" hangingPunct="0">
              <a:spcBef>
                <a:spcPct val="0"/>
              </a:spcBef>
              <a:spcAft>
                <a:spcPct val="0"/>
              </a:spcAft>
              <a:defRPr sz="3200">
                <a:solidFill>
                  <a:schemeClr val="tx1"/>
                </a:solidFill>
                <a:latin typeface="Tahoma" pitchFamily="34" charset="0"/>
                <a:cs typeface="Times New Roman" pitchFamily="18" charset="0"/>
              </a:defRPr>
            </a:lvl9pPr>
          </a:lstStyle>
          <a:p>
            <a:pPr eaLnBrk="1" hangingPunct="1"/>
            <a:r>
              <a:rPr lang="en-US" sz="2000" dirty="0">
                <a:solidFill>
                  <a:schemeClr val="bg1"/>
                </a:solidFill>
              </a:rPr>
              <a:t>Has to be called last, and once only</a:t>
            </a:r>
          </a:p>
        </p:txBody>
      </p:sp>
      <p:sp>
        <p:nvSpPr>
          <p:cNvPr id="14344" name="Line 9"/>
          <p:cNvSpPr>
            <a:spLocks noChangeShapeType="1"/>
          </p:cNvSpPr>
          <p:nvPr/>
        </p:nvSpPr>
        <p:spPr bwMode="auto">
          <a:xfrm flipH="1" flipV="1">
            <a:off x="4038599" y="5943600"/>
            <a:ext cx="1767544" cy="0"/>
          </a:xfrm>
          <a:prstGeom prst="line">
            <a:avLst/>
          </a:prstGeom>
          <a:noFill/>
          <a:ln w="25400">
            <a:solidFill>
              <a:srgbClr val="0070C0"/>
            </a:solidFill>
            <a:miter lim="800000"/>
            <a:headEnd/>
            <a:tailEnd type="arrow" w="lg" len="lg"/>
          </a:ln>
          <a:extLst>
            <a:ext uri="{909E8E84-426E-40DD-AFC4-6F175D3DCCD1}">
              <a14:hiddenFill xmlns:a14="http://schemas.microsoft.com/office/drawing/2010/main">
                <a:noFill/>
              </a14:hiddenFill>
            </a:ext>
          </a:extLst>
        </p:spPr>
        <p:txBody>
          <a:bodyPr wrap="none" anchor="ctr"/>
          <a:lstStyle/>
          <a:p>
            <a:endParaRPr lang="en-US"/>
          </a:p>
        </p:txBody>
      </p:sp>
      <p:sp>
        <p:nvSpPr>
          <p:cNvPr id="10" name="Rectangle 9"/>
          <p:cNvSpPr/>
          <p:nvPr/>
        </p:nvSpPr>
        <p:spPr>
          <a:xfrm>
            <a:off x="203857" y="6606077"/>
            <a:ext cx="768159" cy="215444"/>
          </a:xfrm>
          <a:prstGeom prst="rect">
            <a:avLst/>
          </a:prstGeom>
        </p:spPr>
        <p:txBody>
          <a:bodyPr wrap="none">
            <a:spAutoFit/>
          </a:bodyPr>
          <a:lstStyle/>
          <a:p>
            <a:r>
              <a:rPr lang="en-US" sz="800" dirty="0"/>
              <a:t>[A. </a:t>
            </a:r>
            <a:r>
              <a:rPr lang="en-US" sz="800" dirty="0" err="1"/>
              <a:t>Snavely</a:t>
            </a:r>
            <a:r>
              <a:rPr lang="en-US" sz="800" dirty="0"/>
              <a:t>]→</a:t>
            </a:r>
          </a:p>
        </p:txBody>
      </p:sp>
      <p:grpSp>
        <p:nvGrpSpPr>
          <p:cNvPr id="11" name="Group 10"/>
          <p:cNvGrpSpPr/>
          <p:nvPr/>
        </p:nvGrpSpPr>
        <p:grpSpPr>
          <a:xfrm>
            <a:off x="6019799" y="3750677"/>
            <a:ext cx="4518028" cy="440324"/>
            <a:chOff x="4190997" y="1988621"/>
            <a:chExt cx="4518028" cy="440324"/>
          </a:xfrm>
        </p:grpSpPr>
        <p:sp>
          <p:nvSpPr>
            <p:cNvPr id="12" name="Rectangle 7"/>
            <p:cNvSpPr>
              <a:spLocks noChangeArrowheads="1"/>
            </p:cNvSpPr>
            <p:nvPr/>
          </p:nvSpPr>
          <p:spPr bwMode="auto">
            <a:xfrm>
              <a:off x="5437188" y="1988621"/>
              <a:ext cx="3271837" cy="369332"/>
            </a:xfrm>
            <a:prstGeom prst="rect">
              <a:avLst/>
            </a:prstGeom>
            <a:solidFill>
              <a:schemeClr val="bg1"/>
            </a:solidFill>
            <a:ln w="19050" algn="ctr">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eaLnBrk="0" hangingPunct="0"/>
              <a:r>
                <a:rPr lang="en-US" dirty="0"/>
                <a:t>Nothing special about rank=0.</a:t>
              </a:r>
            </a:p>
          </p:txBody>
        </p:sp>
        <p:sp>
          <p:nvSpPr>
            <p:cNvPr id="13" name="Line 14"/>
            <p:cNvSpPr>
              <a:spLocks noChangeShapeType="1"/>
            </p:cNvSpPr>
            <p:nvPr/>
          </p:nvSpPr>
          <p:spPr bwMode="auto">
            <a:xfrm flipH="1">
              <a:off x="4190997" y="2173287"/>
              <a:ext cx="1246189" cy="255658"/>
            </a:xfrm>
            <a:prstGeom prst="line">
              <a:avLst/>
            </a:prstGeom>
            <a:noFill/>
            <a:ln w="19050">
              <a:solidFill>
                <a:srgbClr val="C00000"/>
              </a:solidFill>
              <a:round/>
              <a:headEnd/>
              <a:tailEnd type="arrow"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endParaRPr lang="en-US"/>
            </a:p>
          </p:txBody>
        </p:sp>
      </p:grpSp>
    </p:spTree>
    <p:extLst>
      <p:ext uri="{BB962C8B-B14F-4D97-AF65-F5344CB8AC3E}">
        <p14:creationId xmlns:p14="http://schemas.microsoft.com/office/powerpoint/2010/main" val="386391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Program Output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78</a:t>
            </a:fld>
            <a:endParaRPr lang="en-US" altLang="en-US"/>
          </a:p>
        </p:txBody>
      </p:sp>
      <p:sp>
        <p:nvSpPr>
          <p:cNvPr id="6" name="Content Placeholder 5"/>
          <p:cNvSpPr>
            <a:spLocks noGrp="1"/>
          </p:cNvSpPr>
          <p:nvPr>
            <p:ph idx="4294967295"/>
          </p:nvPr>
        </p:nvSpPr>
        <p:spPr>
          <a:xfrm>
            <a:off x="231775" y="1495425"/>
            <a:ext cx="11960225" cy="4932363"/>
          </a:xfrm>
        </p:spPr>
        <p:txBody>
          <a:bodyPr/>
          <a:lstStyle/>
          <a:p>
            <a:r>
              <a:rPr lang="en-US" sz="2000" dirty="0"/>
              <a:t>I asked for 8 ranks</a:t>
            </a:r>
          </a:p>
          <a:p>
            <a:r>
              <a:rPr lang="en-US" sz="2000" dirty="0"/>
              <a:t>Got my 8 ranks spread out over two nodes: </a:t>
            </a:r>
            <a:r>
              <a:rPr lang="en-US" sz="2000" dirty="0">
                <a:latin typeface="Courier New" panose="02070309020205020404" pitchFamily="49" charset="0"/>
                <a:cs typeface="Courier New" panose="02070309020205020404" pitchFamily="49" charset="0"/>
              </a:rPr>
              <a:t>euler02</a:t>
            </a:r>
            <a:r>
              <a:rPr lang="en-US" sz="2000" dirty="0"/>
              <a:t> and </a:t>
            </a:r>
            <a:r>
              <a:rPr lang="en-US" sz="2000" dirty="0">
                <a:latin typeface="Courier New" panose="02070309020205020404" pitchFamily="49" charset="0"/>
                <a:cs typeface="Courier New" panose="02070309020205020404" pitchFamily="49" charset="0"/>
              </a:rPr>
              <a:t>euler99</a:t>
            </a:r>
          </a:p>
          <a:p>
            <a:r>
              <a:rPr lang="en-US" sz="2000" dirty="0"/>
              <a:t>Please use Slurm to run your jobs; instructions in the assignment. Colin can assist if you have questions</a:t>
            </a:r>
          </a:p>
        </p:txBody>
      </p:sp>
      <p:pic>
        <p:nvPicPr>
          <p:cNvPr id="3" name="Picture 2"/>
          <p:cNvPicPr>
            <a:picLocks noChangeAspect="1"/>
          </p:cNvPicPr>
          <p:nvPr/>
        </p:nvPicPr>
        <p:blipFill>
          <a:blip r:embed="rId3"/>
          <a:stretch>
            <a:fillRect/>
          </a:stretch>
        </p:blipFill>
        <p:spPr>
          <a:xfrm>
            <a:off x="2750679" y="2801279"/>
            <a:ext cx="5820771" cy="3778568"/>
          </a:xfrm>
          <a:prstGeom prst="rect">
            <a:avLst/>
          </a:prstGeom>
        </p:spPr>
      </p:pic>
    </p:spTree>
    <p:extLst>
      <p:ext uri="{BB962C8B-B14F-4D97-AF65-F5344CB8AC3E}">
        <p14:creationId xmlns:p14="http://schemas.microsoft.com/office/powerpoint/2010/main" val="3174519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High-level Overview</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r>
              <a:rPr lang="en-US" sz="2000" dirty="0"/>
              <a:t>Each MPI process, which runs most often on a core, executes the </a:t>
            </a:r>
            <a:r>
              <a:rPr lang="en-US" sz="2000" b="1" dirty="0">
                <a:solidFill>
                  <a:srgbClr val="C00000"/>
                </a:solidFill>
              </a:rPr>
              <a:t>same</a:t>
            </a:r>
            <a:r>
              <a:rPr lang="en-US" sz="2000" dirty="0"/>
              <a:t> executable at roughly the same time</a:t>
            </a:r>
          </a:p>
          <a:p>
            <a:pPr lvl="1"/>
            <a:r>
              <a:rPr lang="en-US" sz="1800" dirty="0"/>
              <a:t>Synchronization calls can be invoked; useful to coordinate the execution of the MPI job</a:t>
            </a:r>
          </a:p>
          <a:p>
            <a:pPr lvl="1"/>
            <a:r>
              <a:rPr lang="en-US" sz="1800" dirty="0"/>
              <a:t>Unlike in CUDA, here synchronization can be </a:t>
            </a:r>
            <a:r>
              <a:rPr lang="en-US" sz="1800" dirty="0">
                <a:solidFill>
                  <a:srgbClr val="C00000"/>
                </a:solidFill>
              </a:rPr>
              <a:t>global</a:t>
            </a:r>
            <a:endParaRPr lang="en-US" sz="1600" dirty="0"/>
          </a:p>
          <a:p>
            <a:pPr lvl="1"/>
            <a:endParaRPr lang="en-US" sz="16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79</a:t>
            </a:fld>
            <a:endParaRPr lang="en-US" altLang="en-US"/>
          </a:p>
        </p:txBody>
      </p:sp>
    </p:spTree>
    <p:extLst>
      <p:ext uri="{BB962C8B-B14F-4D97-AF65-F5344CB8AC3E}">
        <p14:creationId xmlns:p14="http://schemas.microsoft.com/office/powerpoint/2010/main" val="307242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Benchmark Performance</a:t>
            </a:r>
          </a:p>
        </p:txBody>
      </p:sp>
      <p:sp>
        <p:nvSpPr>
          <p:cNvPr id="6" name="TextBox 5"/>
          <p:cNvSpPr txBox="1"/>
          <p:nvPr/>
        </p:nvSpPr>
        <p:spPr>
          <a:xfrm>
            <a:off x="8206740" y="2195440"/>
            <a:ext cx="2766060" cy="646331"/>
          </a:xfrm>
          <a:prstGeom prst="rect">
            <a:avLst/>
          </a:prstGeom>
          <a:noFill/>
        </p:spPr>
        <p:txBody>
          <a:bodyPr wrap="square" rtlCol="0">
            <a:spAutoFit/>
          </a:bodyPr>
          <a:lstStyle/>
          <a:p>
            <a:r>
              <a:rPr lang="en-US" dirty="0">
                <a:latin typeface="Calibri" pitchFamily="34" charset="0"/>
              </a:rPr>
              <a:t>Sweep to compute sum or product of vector elements</a:t>
            </a:r>
          </a:p>
        </p:txBody>
      </p:sp>
      <p:graphicFrame>
        <p:nvGraphicFramePr>
          <p:cNvPr id="10" name="Group 49"/>
          <p:cNvGraphicFramePr>
            <a:graphicFrameLocks noGrp="1"/>
          </p:cNvGraphicFramePr>
          <p:nvPr/>
        </p:nvGraphicFramePr>
        <p:xfrm>
          <a:off x="1944940" y="4469338"/>
          <a:ext cx="8229600" cy="1915559"/>
        </p:xfrm>
        <a:graphic>
          <a:graphicData uri="http://schemas.openxmlformats.org/drawingml/2006/table">
            <a:tbl>
              <a:tblPr/>
              <a:tblGrid>
                <a:gridCol w="2362200">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466850">
                  <a:extLst>
                    <a:ext uri="{9D8B030D-6E8A-4147-A177-3AD203B41FA5}">
                      <a16:colId xmlns:a16="http://schemas.microsoft.com/office/drawing/2014/main" val="20002"/>
                    </a:ext>
                  </a:extLst>
                </a:gridCol>
                <a:gridCol w="1466850">
                  <a:extLst>
                    <a:ext uri="{9D8B030D-6E8A-4147-A177-3AD203B41FA5}">
                      <a16:colId xmlns:a16="http://schemas.microsoft.com/office/drawing/2014/main" val="20003"/>
                    </a:ext>
                  </a:extLst>
                </a:gridCol>
                <a:gridCol w="1466850">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Courier"/>
                        </a:rPr>
                        <a:t>data_t</a:t>
                      </a:r>
                      <a:r>
                        <a:rPr kumimoji="0" lang="en-US" sz="1800" b="1" i="0" u="none" strike="noStrike" cap="none" normalizeH="0" baseline="0" dirty="0">
                          <a:ln>
                            <a:noFill/>
                          </a:ln>
                          <a:solidFill>
                            <a:srgbClr val="C00000"/>
                          </a:solidFill>
                          <a:effectLst/>
                          <a:latin typeface="Calibri" panose="020F0502020204030204" pitchFamily="34" charset="0"/>
                        </a:rPr>
                        <a:t>: 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Courier"/>
                        </a:rPr>
                        <a:t>data_t</a:t>
                      </a:r>
                      <a:r>
                        <a:rPr kumimoji="0" lang="en-US" sz="1800" b="1" i="0" u="none" strike="noStrike" cap="none" normalizeH="0" baseline="0" dirty="0">
                          <a:ln>
                            <a:noFill/>
                          </a:ln>
                          <a:solidFill>
                            <a:srgbClr val="0070C0"/>
                          </a:solidFill>
                          <a:effectLst/>
                          <a:latin typeface="Courier"/>
                        </a:rPr>
                        <a:t>: </a:t>
                      </a: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 (</a:t>
                      </a:r>
                      <a:r>
                        <a:rPr kumimoji="0" lang="en-US" sz="1800" b="1" i="0" u="none" strike="noStrike" kern="1200" cap="none" normalizeH="0" baseline="0" dirty="0">
                          <a:ln>
                            <a:noFill/>
                          </a:ln>
                          <a:solidFill>
                            <a:srgbClr val="0070C0"/>
                          </a:solidFill>
                          <a:effectLst/>
                          <a:latin typeface="Courier"/>
                          <a:ea typeface="+mn-ea"/>
                          <a:cs typeface="+mn-cs"/>
                        </a:rPr>
                        <a:t>OP</a:t>
                      </a:r>
                      <a:r>
                        <a:rPr kumimoji="0" lang="en-US" sz="1800" b="1" i="0" u="none" strike="noStrike" cap="none" normalizeH="0" baseline="0" dirty="0">
                          <a:ln>
                            <a:noFill/>
                          </a:ln>
                          <a:solidFill>
                            <a:srgbClr val="C00000"/>
                          </a:solidFill>
                          <a:effectLst/>
                          <a:latin typeface="Calibri" panose="020F0502020204030204" pitchFamily="34" charset="0"/>
                        </a:rPr>
                        <a: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combine1</a:t>
                      </a:r>
                      <a:r>
                        <a:rPr kumimoji="0" lang="en-US" sz="1800" b="1" i="0" u="none" strike="noStrike" cap="none" normalizeH="0" baseline="0" dirty="0">
                          <a:ln>
                            <a:noFill/>
                          </a:ln>
                          <a:solidFill>
                            <a:schemeClr val="tx1"/>
                          </a:solidFill>
                          <a:effectLst/>
                          <a:latin typeface="Calibri" panose="020F0502020204030204" pitchFamily="34" charset="0"/>
                        </a:rPr>
                        <a:t> unoptimized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22.68</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20.02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19.98</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20.18</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combine1</a:t>
                      </a:r>
                      <a:r>
                        <a:rPr kumimoji="0" lang="en-US" sz="1800" b="1" i="0" u="none" strike="noStrike" cap="none" normalizeH="0" baseline="0" dirty="0">
                          <a:ln>
                            <a:noFill/>
                          </a:ln>
                          <a:solidFill>
                            <a:schemeClr val="tx1"/>
                          </a:solidFill>
                          <a:effectLst/>
                          <a:latin typeface="Calibri" panose="020F0502020204030204" pitchFamily="34" charset="0"/>
                        </a:rPr>
                        <a:t> with –O1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11.14</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62984">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combine1</a:t>
                      </a:r>
                      <a:r>
                        <a:rPr kumimoji="0" lang="en-US" sz="1800" b="1" i="0" u="none" strike="noStrike" cap="none" normalizeH="0" baseline="0" dirty="0">
                          <a:ln>
                            <a:noFill/>
                          </a:ln>
                          <a:solidFill>
                            <a:schemeClr val="tx1"/>
                          </a:solidFill>
                          <a:effectLst/>
                          <a:latin typeface="Calibri" panose="020F0502020204030204" pitchFamily="34" charset="0"/>
                        </a:rPr>
                        <a:t> with –O3</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4.5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4.5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6</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7.8</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2395414996"/>
                  </a:ext>
                </a:extLst>
              </a:tr>
            </a:tbl>
          </a:graphicData>
        </a:graphic>
      </p:graphicFrame>
      <p:sp>
        <p:nvSpPr>
          <p:cNvPr id="7" name="TextBox 6"/>
          <p:cNvSpPr txBox="1"/>
          <p:nvPr/>
        </p:nvSpPr>
        <p:spPr>
          <a:xfrm>
            <a:off x="1944940" y="4097960"/>
            <a:ext cx="4869746" cy="338554"/>
          </a:xfrm>
          <a:prstGeom prst="rect">
            <a:avLst/>
          </a:prstGeom>
          <a:solidFill>
            <a:srgbClr val="FFC000"/>
          </a:solidFill>
        </p:spPr>
        <p:txBody>
          <a:bodyPr wrap="square" rtlCol="0">
            <a:spAutoFit/>
          </a:bodyPr>
          <a:lstStyle/>
          <a:p>
            <a:r>
              <a:rPr lang="en-US" sz="1600" dirty="0">
                <a:solidFill>
                  <a:srgbClr val="0070C0"/>
                </a:solidFill>
                <a:latin typeface="Calibri" pitchFamily="34" charset="0"/>
              </a:rPr>
              <a:t>Results in CPE (cycles per element) – Smaller is BETTER!</a:t>
            </a:r>
          </a:p>
        </p:txBody>
      </p:sp>
      <p:sp>
        <p:nvSpPr>
          <p:cNvPr id="2" name="Slide Number Placeholder 1">
            <a:extLst>
              <a:ext uri="{FF2B5EF4-FFF2-40B4-BE49-F238E27FC236}">
                <a16:creationId xmlns:a16="http://schemas.microsoft.com/office/drawing/2014/main" id="{F9B4820B-3A19-4DF5-8F38-36B44D683D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03231D8-8938-4782-9D2D-A5FCDECFE431}"/>
                  </a:ext>
                </a:extLst>
              </p:cNvPr>
              <p:cNvSpPr/>
              <p:nvPr/>
            </p:nvSpPr>
            <p:spPr>
              <a:xfrm>
                <a:off x="40810" y="6586954"/>
                <a:ext cx="1063112" cy="230832"/>
              </a:xfrm>
              <a:prstGeom prst="rect">
                <a:avLst/>
              </a:prstGeom>
            </p:spPr>
            <p:txBody>
              <a:bodyPr wrap="none">
                <a:spAutoFit/>
              </a:bodyPr>
              <a:lstStyle/>
              <a:p>
                <a:r>
                  <a:rPr lang="en-US" sz="900" dirty="0"/>
                  <a:t>[15-213 @ CMU]</a:t>
                </a:r>
                <a14:m>
                  <m:oMath xmlns:m="http://schemas.openxmlformats.org/officeDocument/2006/math">
                    <m:r>
                      <a:rPr lang="en-US" sz="900" i="1">
                        <a:latin typeface="Cambria Math" panose="02040503050406030204" pitchFamily="18" charset="0"/>
                      </a:rPr>
                      <m:t>→</m:t>
                    </m:r>
                  </m:oMath>
                </a14:m>
                <a:endParaRPr lang="en-US" sz="900" dirty="0"/>
              </a:p>
            </p:txBody>
          </p:sp>
        </mc:Choice>
        <mc:Fallback xmlns="">
          <p:sp>
            <p:nvSpPr>
              <p:cNvPr id="3" name="Rectangle 2">
                <a:extLst>
                  <a:ext uri="{FF2B5EF4-FFF2-40B4-BE49-F238E27FC236}">
                    <a16:creationId xmlns:a16="http://schemas.microsoft.com/office/drawing/2014/main" id="{203231D8-8938-4782-9D2D-A5FCDECFE431}"/>
                  </a:ext>
                </a:extLst>
              </p:cNvPr>
              <p:cNvSpPr>
                <a:spLocks noRot="1" noChangeAspect="1" noMove="1" noResize="1" noEditPoints="1" noAdjustHandles="1" noChangeArrowheads="1" noChangeShapeType="1" noTextEdit="1"/>
              </p:cNvSpPr>
              <p:nvPr/>
            </p:nvSpPr>
            <p:spPr>
              <a:xfrm>
                <a:off x="40810" y="6586954"/>
                <a:ext cx="1063112" cy="230832"/>
              </a:xfrm>
              <a:prstGeom prst="rect">
                <a:avLst/>
              </a:prstGeom>
              <a:blipFill>
                <a:blip r:embed="rId3"/>
                <a:stretch>
                  <a:fillRect b="-13514"/>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A1834E73-AFA6-4C28-B1D3-E2EF7D3BD46E}"/>
              </a:ext>
            </a:extLst>
          </p:cNvPr>
          <p:cNvSpPr/>
          <p:nvPr/>
        </p:nvSpPr>
        <p:spPr>
          <a:xfrm>
            <a:off x="2133600" y="1364444"/>
            <a:ext cx="6096000" cy="230832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combine1(</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a:t>
            </a:r>
            <a:r>
              <a:rPr lang="en-US" b="1" dirty="0">
                <a:solidFill>
                  <a:srgbClr val="0070C0"/>
                </a:solidFill>
                <a:latin typeface="Consolas" panose="020B0609020204030204" pitchFamily="49" charset="0"/>
              </a:rPr>
              <a:t>IDENT</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the identity value for </a:t>
            </a:r>
            <a:r>
              <a:rPr lang="en-US" b="1" dirty="0">
                <a:solidFill>
                  <a:srgbClr val="C00000"/>
                </a:solidFill>
                <a:latin typeface="Consolas" panose="020B0609020204030204" pitchFamily="49" charset="0"/>
              </a:rPr>
              <a:t>OP</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 = 0; i &lt;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 i++)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r>
              <a:rPr lang="nn-NO" dirty="0">
                <a:solidFill>
                  <a:srgbClr val="000000"/>
                </a:solidFill>
                <a:latin typeface="Consolas" panose="020B0609020204030204" pitchFamily="49" charset="0"/>
              </a:rPr>
              <a:t>        get_vec_element(</a:t>
            </a:r>
            <a:r>
              <a:rPr lang="nn-NO" dirty="0">
                <a:solidFill>
                  <a:srgbClr val="808080"/>
                </a:solidFill>
                <a:latin typeface="Consolas" panose="020B0609020204030204" pitchFamily="49" charset="0"/>
              </a:rPr>
              <a:t>v</a:t>
            </a:r>
            <a:r>
              <a:rPr lang="nn-NO" dirty="0">
                <a:solidFill>
                  <a:srgbClr val="000000"/>
                </a:solidFill>
                <a:latin typeface="Consolas" panose="020B0609020204030204" pitchFamily="49" charset="0"/>
              </a:rPr>
              <a:t>, i, &amp;val);</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a:t>
            </a:r>
            <a:r>
              <a:rPr lang="en-US" b="1" dirty="0">
                <a:solidFill>
                  <a:srgbClr val="C00000"/>
                </a:solidFill>
                <a:latin typeface="Consolas" panose="020B0609020204030204" pitchFamily="49" charset="0"/>
              </a:rPr>
              <a:t>OP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8203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High-level Overview</a:t>
            </a:r>
          </a:p>
        </p:txBody>
      </p:sp>
      <p:sp>
        <p:nvSpPr>
          <p:cNvPr id="3" name="Content Placeholder 2"/>
          <p:cNvSpPr>
            <a:spLocks noGrp="1"/>
          </p:cNvSpPr>
          <p:nvPr>
            <p:ph idx="1"/>
          </p:nvPr>
        </p:nvSpPr>
        <p:spPr/>
        <p:txBody>
          <a:bodyPr/>
          <a:lstStyle/>
          <a:p>
            <a:pPr lvl="1"/>
            <a:endParaRPr lang="en-US" sz="1600" dirty="0"/>
          </a:p>
          <a:p>
            <a:pPr lvl="1"/>
            <a:endParaRPr lang="en-US" sz="1600" dirty="0"/>
          </a:p>
          <a:p>
            <a:pPr lvl="1"/>
            <a:endParaRPr lang="en-US" sz="1600" dirty="0"/>
          </a:p>
          <a:p>
            <a:r>
              <a:rPr lang="en-US" sz="2000" dirty="0"/>
              <a:t>What differentiates processes is their </a:t>
            </a:r>
            <a:r>
              <a:rPr lang="en-US" sz="2000" b="1" dirty="0">
                <a:solidFill>
                  <a:srgbClr val="C00000"/>
                </a:solidFill>
              </a:rPr>
              <a:t>rank</a:t>
            </a:r>
            <a:r>
              <a:rPr lang="en-US" sz="2000" dirty="0"/>
              <a:t>: processes with different ranks do different things (“branching based on the process rank”)</a:t>
            </a:r>
            <a:endParaRPr lang="en-US" sz="2000" u="sng" dirty="0"/>
          </a:p>
          <a:p>
            <a:pPr lvl="1"/>
            <a:endParaRPr lang="en-US" sz="1800" dirty="0"/>
          </a:p>
          <a:p>
            <a:pPr lvl="1"/>
            <a:r>
              <a:rPr lang="en-US" sz="1800" dirty="0"/>
              <a:t>Very similar to GPU computing, where one thread did work based on its thread index</a:t>
            </a:r>
          </a:p>
          <a:p>
            <a:pPr lvl="1"/>
            <a:r>
              <a:rPr lang="en-US" sz="1800" dirty="0"/>
              <a:t>Very similar to </a:t>
            </a:r>
            <a:r>
              <a:rPr lang="en-US" sz="1800" dirty="0" err="1"/>
              <a:t>OpenMP</a:t>
            </a:r>
            <a:r>
              <a:rPr lang="en-US" sz="1800" dirty="0"/>
              <a:t> function </a:t>
            </a:r>
            <a:r>
              <a:rPr lang="en-US" sz="1800" dirty="0" err="1">
                <a:latin typeface="Courier New" panose="02070309020205020404" pitchFamily="49" charset="0"/>
                <a:cs typeface="Courier New" panose="02070309020205020404" pitchFamily="49" charset="0"/>
              </a:rPr>
              <a:t>omp_get_thread_num</a:t>
            </a:r>
            <a:r>
              <a:rPr lang="en-US" sz="1800"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80</a:t>
            </a:fld>
            <a:endParaRPr lang="en-US" altLang="en-US"/>
          </a:p>
        </p:txBody>
      </p:sp>
    </p:spTree>
    <p:extLst>
      <p:ext uri="{BB962C8B-B14F-4D97-AF65-F5344CB8AC3E}">
        <p14:creationId xmlns:p14="http://schemas.microsoft.com/office/powerpoint/2010/main" val="1428535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z="3200" dirty="0"/>
              <a:t>The Message-Passing Model</a:t>
            </a:r>
          </a:p>
        </p:txBody>
      </p:sp>
      <p:sp>
        <p:nvSpPr>
          <p:cNvPr id="10243" name="Rectangle 3"/>
          <p:cNvSpPr>
            <a:spLocks noGrp="1" noChangeArrowheads="1"/>
          </p:cNvSpPr>
          <p:nvPr>
            <p:ph idx="1"/>
          </p:nvPr>
        </p:nvSpPr>
        <p:spPr/>
        <p:txBody>
          <a:bodyPr>
            <a:normAutofit/>
          </a:bodyPr>
          <a:lstStyle/>
          <a:p>
            <a:pPr>
              <a:lnSpc>
                <a:spcPct val="90000"/>
              </a:lnSpc>
            </a:pPr>
            <a:endParaRPr lang="en-US" sz="2000" dirty="0"/>
          </a:p>
          <a:p>
            <a:pPr>
              <a:lnSpc>
                <a:spcPct val="90000"/>
              </a:lnSpc>
            </a:pPr>
            <a:r>
              <a:rPr lang="en-US" sz="2000" dirty="0"/>
              <a:t>Each process has its own program counter and address space</a:t>
            </a:r>
          </a:p>
          <a:p>
            <a:pPr eaLnBrk="1" hangingPunct="1">
              <a:lnSpc>
                <a:spcPct val="90000"/>
              </a:lnSpc>
            </a:pPr>
            <a:endParaRPr lang="en-US" sz="2000" dirty="0"/>
          </a:p>
          <a:p>
            <a:pPr eaLnBrk="1" hangingPunct="1">
              <a:lnSpc>
                <a:spcPct val="90000"/>
              </a:lnSpc>
            </a:pPr>
            <a:endParaRPr lang="en-US" sz="2000" dirty="0"/>
          </a:p>
          <a:p>
            <a:pPr eaLnBrk="1" hangingPunct="1">
              <a:lnSpc>
                <a:spcPct val="90000"/>
              </a:lnSpc>
            </a:pPr>
            <a:r>
              <a:rPr lang="en-US" sz="2000" dirty="0"/>
              <a:t>Message passing enables communication among processes that have separate address spaces</a:t>
            </a:r>
          </a:p>
          <a:p>
            <a:pPr lvl="2">
              <a:lnSpc>
                <a:spcPct val="90000"/>
              </a:lnSpc>
            </a:pPr>
            <a:endParaRPr lang="en-US" sz="1600" dirty="0"/>
          </a:p>
          <a:p>
            <a:pPr eaLnBrk="1" hangingPunct="1">
              <a:lnSpc>
                <a:spcPct val="90000"/>
              </a:lnSpc>
            </a:pPr>
            <a:endParaRPr lang="en-US" sz="2000" dirty="0"/>
          </a:p>
          <a:p>
            <a:pPr eaLnBrk="1" hangingPunct="1">
              <a:lnSpc>
                <a:spcPct val="90000"/>
              </a:lnSpc>
            </a:pPr>
            <a:r>
              <a:rPr lang="en-US" sz="2000" dirty="0"/>
              <a:t>Inter-process communication typically consists of </a:t>
            </a:r>
          </a:p>
          <a:p>
            <a:pPr lvl="1" eaLnBrk="1" hangingPunct="1">
              <a:lnSpc>
                <a:spcPct val="90000"/>
              </a:lnSpc>
            </a:pPr>
            <a:r>
              <a:rPr lang="en-US" sz="1800" dirty="0"/>
              <a:t>Synchronization, followed by…</a:t>
            </a:r>
          </a:p>
          <a:p>
            <a:pPr lvl="1" eaLnBrk="1" hangingPunct="1">
              <a:lnSpc>
                <a:spcPct val="90000"/>
              </a:lnSpc>
            </a:pPr>
            <a:r>
              <a:rPr lang="en-US" sz="1800" dirty="0"/>
              <a:t>… movement of data from one process’s address space to another process’s address space</a:t>
            </a:r>
            <a:br>
              <a:rPr lang="en-US" sz="1800" dirty="0"/>
            </a:br>
            <a:endParaRPr lang="en-US" sz="1800" dirty="0"/>
          </a:p>
          <a:p>
            <a:pPr>
              <a:lnSpc>
                <a:spcPct val="90000"/>
              </a:lnSpc>
            </a:pPr>
            <a:endParaRPr lang="en-US" sz="2000" dirty="0"/>
          </a:p>
          <a:p>
            <a:pPr lvl="1" eaLnBrk="1" hangingPunct="1">
              <a:lnSpc>
                <a:spcPct val="90000"/>
              </a:lnSpc>
            </a:pPr>
            <a:endParaRPr lang="en-US" sz="1800" dirty="0"/>
          </a:p>
          <a:p>
            <a:pPr>
              <a:lnSpc>
                <a:spcPct val="90000"/>
              </a:lnSpc>
            </a:pPr>
            <a:endParaRPr lang="en-US" sz="20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81</a:t>
            </a:fld>
            <a:endParaRPr lang="en-US" altLang="en-US"/>
          </a:p>
        </p:txBody>
      </p:sp>
    </p:spTree>
    <p:extLst>
      <p:ext uri="{BB962C8B-B14F-4D97-AF65-F5344CB8AC3E}">
        <p14:creationId xmlns:p14="http://schemas.microsoft.com/office/powerpoint/2010/main" val="132318891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A Second Example Application</a:t>
            </a:r>
            <a:br>
              <a:rPr lang="en-US" sz="3200" dirty="0"/>
            </a:br>
            <a:endParaRPr lang="en-US" sz="9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82</a:t>
            </a:fld>
            <a:endParaRPr lang="en-US" altLang="en-US"/>
          </a:p>
        </p:txBody>
      </p:sp>
      <p:sp>
        <p:nvSpPr>
          <p:cNvPr id="6" name="Content Placeholder 2"/>
          <p:cNvSpPr>
            <a:spLocks noGrp="1"/>
          </p:cNvSpPr>
          <p:nvPr>
            <p:ph idx="4294967295"/>
          </p:nvPr>
        </p:nvSpPr>
        <p:spPr>
          <a:xfrm>
            <a:off x="1911927" y="2365461"/>
            <a:ext cx="4038600" cy="871538"/>
          </a:xfrm>
        </p:spPr>
        <p:txBody>
          <a:bodyPr/>
          <a:lstStyle/>
          <a:p>
            <a:pPr marL="0" indent="0">
              <a:buNone/>
            </a:pPr>
            <a:r>
              <a:rPr lang="en-US" sz="1800" dirty="0"/>
              <a:t>Example from Peter Pacheco’s book:</a:t>
            </a:r>
            <a:br>
              <a:rPr lang="en-US" sz="1800" dirty="0"/>
            </a:br>
            <a:r>
              <a:rPr lang="en-US" sz="1800" dirty="0"/>
              <a:t>“Parallel Programming with MPI”</a:t>
            </a:r>
          </a:p>
        </p:txBody>
      </p:sp>
      <p:sp>
        <p:nvSpPr>
          <p:cNvPr id="3" name="Rectangle 2"/>
          <p:cNvSpPr/>
          <p:nvPr/>
        </p:nvSpPr>
        <p:spPr>
          <a:xfrm>
            <a:off x="2373198" y="4191000"/>
            <a:ext cx="6934200" cy="2246769"/>
          </a:xfrm>
          <a:prstGeom prst="rect">
            <a:avLst/>
          </a:prstGeom>
          <a:solidFill>
            <a:schemeClr val="bg1"/>
          </a:solidFill>
          <a:ln>
            <a:solidFill>
              <a:schemeClr val="tx1"/>
            </a:solidFill>
          </a:ln>
        </p:spPr>
        <p:txBody>
          <a:bodyPr wrap="square">
            <a:spAutoFit/>
          </a:bodyPr>
          <a:lstStyle/>
          <a:p>
            <a:r>
              <a:rPr lang="en-US" sz="1400" dirty="0">
                <a:solidFill>
                  <a:srgbClr val="008000"/>
                </a:solidFill>
                <a:latin typeface="Consolas" pitchFamily="49" charset="0"/>
                <a:cs typeface="Consolas" pitchFamily="49" charset="0"/>
              </a:rPr>
              <a:t>/* </a:t>
            </a:r>
            <a:r>
              <a:rPr lang="en-US" sz="1400" dirty="0" err="1">
                <a:solidFill>
                  <a:srgbClr val="008000"/>
                </a:solidFill>
                <a:latin typeface="Consolas" pitchFamily="49" charset="0"/>
                <a:cs typeface="Consolas" pitchFamily="49" charset="0"/>
              </a:rPr>
              <a:t>greetings.c</a:t>
            </a:r>
            <a:r>
              <a:rPr lang="en-US" sz="1400" dirty="0">
                <a:solidFill>
                  <a:srgbClr val="008000"/>
                </a:solidFill>
                <a:latin typeface="Consolas" pitchFamily="49" charset="0"/>
                <a:cs typeface="Consolas" pitchFamily="49" charset="0"/>
              </a:rPr>
              <a:t> -- greetings program</a:t>
            </a:r>
          </a:p>
          <a:p>
            <a:r>
              <a:rPr lang="en-US" sz="1400" dirty="0">
                <a:solidFill>
                  <a:srgbClr val="008000"/>
                </a:solidFill>
                <a:latin typeface="Consolas" pitchFamily="49" charset="0"/>
                <a:cs typeface="Consolas" pitchFamily="49" charset="0"/>
              </a:rPr>
              <a:t> *</a:t>
            </a:r>
          </a:p>
          <a:p>
            <a:r>
              <a:rPr lang="en-US" sz="1400" dirty="0">
                <a:solidFill>
                  <a:srgbClr val="008000"/>
                </a:solidFill>
                <a:latin typeface="Consolas" pitchFamily="49" charset="0"/>
                <a:cs typeface="Consolas" pitchFamily="49" charset="0"/>
              </a:rPr>
              <a:t> * Send a message from all processes with rank != 0 to process 0.</a:t>
            </a:r>
          </a:p>
          <a:p>
            <a:r>
              <a:rPr lang="en-US" sz="1400" dirty="0">
                <a:solidFill>
                  <a:srgbClr val="008000"/>
                </a:solidFill>
                <a:latin typeface="Consolas" pitchFamily="49" charset="0"/>
                <a:cs typeface="Consolas" pitchFamily="49" charset="0"/>
              </a:rPr>
              <a:t> *    Process 0 prints the messages received.</a:t>
            </a:r>
          </a:p>
          <a:p>
            <a:r>
              <a:rPr lang="en-US" sz="1400" dirty="0">
                <a:solidFill>
                  <a:srgbClr val="008000"/>
                </a:solidFill>
                <a:latin typeface="Consolas" pitchFamily="49" charset="0"/>
                <a:cs typeface="Consolas" pitchFamily="49" charset="0"/>
              </a:rPr>
              <a:t> *</a:t>
            </a:r>
          </a:p>
          <a:p>
            <a:r>
              <a:rPr lang="en-US" sz="1400" dirty="0">
                <a:solidFill>
                  <a:srgbClr val="008000"/>
                </a:solidFill>
                <a:latin typeface="Consolas" pitchFamily="49" charset="0"/>
                <a:cs typeface="Consolas" pitchFamily="49" charset="0"/>
              </a:rPr>
              <a:t> * Input: none.</a:t>
            </a:r>
          </a:p>
          <a:p>
            <a:r>
              <a:rPr lang="en-US" sz="1400" dirty="0">
                <a:solidFill>
                  <a:srgbClr val="008000"/>
                </a:solidFill>
                <a:latin typeface="Consolas" pitchFamily="49" charset="0"/>
                <a:cs typeface="Consolas" pitchFamily="49" charset="0"/>
              </a:rPr>
              <a:t> * Output: contents of messages received by process 0.</a:t>
            </a:r>
          </a:p>
          <a:p>
            <a:r>
              <a:rPr lang="en-US" sz="1400" dirty="0">
                <a:solidFill>
                  <a:srgbClr val="008000"/>
                </a:solidFill>
                <a:latin typeface="Consolas" pitchFamily="49" charset="0"/>
                <a:cs typeface="Consolas" pitchFamily="49" charset="0"/>
              </a:rPr>
              <a:t> *</a:t>
            </a:r>
          </a:p>
          <a:p>
            <a:r>
              <a:rPr lang="en-US" sz="1400" dirty="0">
                <a:solidFill>
                  <a:srgbClr val="008000"/>
                </a:solidFill>
                <a:latin typeface="Consolas" pitchFamily="49" charset="0"/>
                <a:cs typeface="Consolas" pitchFamily="49" charset="0"/>
              </a:rPr>
              <a:t> * See Chapter 3, pp. 41 &amp; </a:t>
            </a:r>
            <a:r>
              <a:rPr lang="en-US" sz="1400" dirty="0" err="1">
                <a:solidFill>
                  <a:srgbClr val="008000"/>
                </a:solidFill>
                <a:latin typeface="Consolas" pitchFamily="49" charset="0"/>
                <a:cs typeface="Consolas" pitchFamily="49" charset="0"/>
              </a:rPr>
              <a:t>ff</a:t>
            </a:r>
            <a:r>
              <a:rPr lang="en-US" sz="1400" dirty="0">
                <a:solidFill>
                  <a:srgbClr val="008000"/>
                </a:solidFill>
                <a:latin typeface="Consolas" pitchFamily="49" charset="0"/>
                <a:cs typeface="Consolas" pitchFamily="49" charset="0"/>
              </a:rPr>
              <a:t> in PPMPI.</a:t>
            </a:r>
          </a:p>
          <a:p>
            <a:r>
              <a:rPr lang="en-US" sz="1400" dirty="0">
                <a:solidFill>
                  <a:srgbClr val="008000"/>
                </a:solidFill>
                <a:latin typeface="Consolas" pitchFamily="49" charset="0"/>
                <a:cs typeface="Consolas" pitchFamily="49" charset="0"/>
              </a:rPr>
              <a:t> */</a:t>
            </a:r>
            <a:endParaRPr lang="en-US" sz="1400" dirty="0">
              <a:latin typeface="Consolas" pitchFamily="49" charset="0"/>
              <a:cs typeface="Consolas" pitchFamily="49"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1" y="1524000"/>
            <a:ext cx="1907477"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090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A Second Example Application</a:t>
            </a:r>
            <a:endParaRPr lang="en-US" sz="9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83</a:t>
            </a:fld>
            <a:endParaRPr lang="en-US" altLang="en-US"/>
          </a:p>
        </p:txBody>
      </p:sp>
      <p:sp>
        <p:nvSpPr>
          <p:cNvPr id="5" name="Rectangle 4"/>
          <p:cNvSpPr/>
          <p:nvPr/>
        </p:nvSpPr>
        <p:spPr>
          <a:xfrm>
            <a:off x="2133600" y="858571"/>
            <a:ext cx="7239000" cy="5847755"/>
          </a:xfrm>
          <a:prstGeom prst="rect">
            <a:avLst/>
          </a:prstGeom>
          <a:solidFill>
            <a:schemeClr val="bg1">
              <a:lumMod val="95000"/>
            </a:schemeClr>
          </a:solidFill>
          <a:ln w="9525">
            <a:noFill/>
          </a:ln>
        </p:spPr>
        <p:txBody>
          <a:bodyPr wrap="square">
            <a:spAutoFit/>
          </a:bodyPr>
          <a:lstStyle/>
          <a:p>
            <a:r>
              <a:rPr lang="en-US" sz="1100" dirty="0">
                <a:solidFill>
                  <a:srgbClr val="0000FF"/>
                </a:solidFill>
                <a:latin typeface="Consolas" pitchFamily="49" charset="0"/>
                <a:cs typeface="Consolas" pitchFamily="49" charset="0"/>
              </a:rPr>
              <a:t>#include</a:t>
            </a:r>
            <a:r>
              <a:rPr lang="en-US" sz="1100" dirty="0">
                <a:solidFill>
                  <a:prstClr val="black"/>
                </a:solidFill>
                <a:latin typeface="Consolas" pitchFamily="49" charset="0"/>
                <a:cs typeface="Consolas" pitchFamily="49" charset="0"/>
              </a:rPr>
              <a:t> </a:t>
            </a:r>
            <a:r>
              <a:rPr lang="en-US" sz="1100" dirty="0">
                <a:solidFill>
                  <a:srgbClr val="A31515"/>
                </a:solidFill>
                <a:latin typeface="Consolas" pitchFamily="49" charset="0"/>
                <a:cs typeface="Consolas" pitchFamily="49" charset="0"/>
              </a:rPr>
              <a:t>"</a:t>
            </a:r>
            <a:r>
              <a:rPr lang="en-US" sz="1100" dirty="0" err="1">
                <a:solidFill>
                  <a:srgbClr val="A31515"/>
                </a:solidFill>
                <a:latin typeface="Consolas" pitchFamily="49" charset="0"/>
                <a:cs typeface="Consolas" pitchFamily="49" charset="0"/>
              </a:rPr>
              <a:t>mpi.h</a:t>
            </a:r>
            <a:r>
              <a:rPr lang="en-US" sz="1100" dirty="0">
                <a:solidFill>
                  <a:srgbClr val="A31515"/>
                </a:solidFill>
                <a:latin typeface="Consolas" pitchFamily="49" charset="0"/>
                <a:cs typeface="Consolas" pitchFamily="49" charset="0"/>
              </a:rPr>
              <a:t>"</a:t>
            </a:r>
          </a:p>
          <a:p>
            <a:r>
              <a:rPr lang="en-US" sz="1100" dirty="0">
                <a:solidFill>
                  <a:srgbClr val="0000FF"/>
                </a:solidFill>
                <a:latin typeface="Consolas" pitchFamily="49" charset="0"/>
                <a:cs typeface="Consolas" pitchFamily="49" charset="0"/>
              </a:rPr>
              <a:t>#include</a:t>
            </a:r>
            <a:r>
              <a:rPr lang="en-US" sz="1100" dirty="0">
                <a:solidFill>
                  <a:prstClr val="black"/>
                </a:solidFill>
                <a:latin typeface="Consolas" pitchFamily="49" charset="0"/>
                <a:cs typeface="Consolas" pitchFamily="49" charset="0"/>
              </a:rPr>
              <a:t> </a:t>
            </a:r>
            <a:r>
              <a:rPr lang="en-US" sz="1100" dirty="0">
                <a:solidFill>
                  <a:srgbClr val="A31515"/>
                </a:solidFill>
                <a:latin typeface="Consolas" pitchFamily="49" charset="0"/>
                <a:cs typeface="Consolas" pitchFamily="49" charset="0"/>
              </a:rPr>
              <a:t>&lt;</a:t>
            </a:r>
            <a:r>
              <a:rPr lang="en-US" sz="1100" dirty="0" err="1">
                <a:solidFill>
                  <a:srgbClr val="A31515"/>
                </a:solidFill>
                <a:latin typeface="Consolas" pitchFamily="49" charset="0"/>
                <a:cs typeface="Consolas" pitchFamily="49" charset="0"/>
              </a:rPr>
              <a:t>stdio.h</a:t>
            </a:r>
            <a:r>
              <a:rPr lang="en-US" sz="1100" dirty="0">
                <a:solidFill>
                  <a:srgbClr val="A31515"/>
                </a:solidFill>
                <a:latin typeface="Consolas" pitchFamily="49" charset="0"/>
                <a:cs typeface="Consolas" pitchFamily="49" charset="0"/>
              </a:rPr>
              <a:t>&gt;</a:t>
            </a:r>
          </a:p>
          <a:p>
            <a:r>
              <a:rPr lang="en-US" sz="1100" dirty="0">
                <a:solidFill>
                  <a:srgbClr val="0000FF"/>
                </a:solidFill>
                <a:latin typeface="Consolas" pitchFamily="49" charset="0"/>
                <a:cs typeface="Consolas" pitchFamily="49" charset="0"/>
              </a:rPr>
              <a:t>#include</a:t>
            </a:r>
            <a:r>
              <a:rPr lang="en-US" sz="1100" dirty="0">
                <a:solidFill>
                  <a:prstClr val="black"/>
                </a:solidFill>
                <a:latin typeface="Consolas" pitchFamily="49" charset="0"/>
                <a:cs typeface="Consolas" pitchFamily="49" charset="0"/>
              </a:rPr>
              <a:t> </a:t>
            </a:r>
            <a:r>
              <a:rPr lang="en-US" sz="1100" dirty="0">
                <a:solidFill>
                  <a:srgbClr val="A31515"/>
                </a:solidFill>
                <a:latin typeface="Consolas" pitchFamily="49" charset="0"/>
                <a:cs typeface="Consolas" pitchFamily="49" charset="0"/>
              </a:rPr>
              <a:t>&lt;</a:t>
            </a:r>
            <a:r>
              <a:rPr lang="en-US" sz="1100" dirty="0" err="1">
                <a:solidFill>
                  <a:srgbClr val="A31515"/>
                </a:solidFill>
                <a:latin typeface="Consolas" pitchFamily="49" charset="0"/>
                <a:cs typeface="Consolas" pitchFamily="49" charset="0"/>
              </a:rPr>
              <a:t>string.h</a:t>
            </a:r>
            <a:r>
              <a:rPr lang="en-US" sz="1100" dirty="0">
                <a:solidFill>
                  <a:srgbClr val="A31515"/>
                </a:solidFill>
                <a:latin typeface="Consolas" pitchFamily="49" charset="0"/>
                <a:cs typeface="Consolas" pitchFamily="49" charset="0"/>
              </a:rPr>
              <a:t>&gt;</a:t>
            </a:r>
          </a:p>
          <a:p>
            <a:endParaRPr lang="en-US" sz="1100" dirty="0">
              <a:solidFill>
                <a:srgbClr val="A31515"/>
              </a:solidFill>
              <a:latin typeface="Consolas" pitchFamily="49" charset="0"/>
              <a:cs typeface="Consolas" pitchFamily="49" charset="0"/>
            </a:endParaRPr>
          </a:p>
          <a:p>
            <a:r>
              <a:rPr lang="en-US" sz="1100" dirty="0" err="1">
                <a:solidFill>
                  <a:srgbClr val="0000FF"/>
                </a:solidFill>
                <a:latin typeface="Consolas" pitchFamily="49" charset="0"/>
                <a:cs typeface="Consolas" pitchFamily="49" charset="0"/>
              </a:rPr>
              <a:t>int</a:t>
            </a:r>
            <a:r>
              <a:rPr lang="en-US" sz="1100" dirty="0">
                <a:solidFill>
                  <a:prstClr val="black"/>
                </a:solidFill>
                <a:latin typeface="Consolas" pitchFamily="49" charset="0"/>
                <a:cs typeface="Consolas" pitchFamily="49" charset="0"/>
              </a:rPr>
              <a:t> main(</a:t>
            </a:r>
            <a:r>
              <a:rPr lang="en-US" sz="1100" dirty="0" err="1">
                <a:solidFill>
                  <a:srgbClr val="0000FF"/>
                </a:solidFill>
                <a:latin typeface="Consolas" pitchFamily="49" charset="0"/>
                <a:cs typeface="Consolas" pitchFamily="49" charset="0"/>
              </a:rPr>
              <a:t>int</a:t>
            </a:r>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argc</a:t>
            </a:r>
            <a:r>
              <a:rPr lang="en-US" sz="1100" dirty="0">
                <a:solidFill>
                  <a:prstClr val="black"/>
                </a:solidFill>
                <a:latin typeface="Consolas" pitchFamily="49" charset="0"/>
                <a:cs typeface="Consolas" pitchFamily="49" charset="0"/>
              </a:rPr>
              <a:t>, </a:t>
            </a:r>
            <a:r>
              <a:rPr lang="en-US" sz="1100" dirty="0">
                <a:solidFill>
                  <a:srgbClr val="0000FF"/>
                </a:solidFill>
                <a:latin typeface="Consolas" pitchFamily="49" charset="0"/>
                <a:cs typeface="Consolas" pitchFamily="49" charset="0"/>
              </a:rPr>
              <a:t>char</a:t>
            </a:r>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argv</a:t>
            </a:r>
            <a:r>
              <a:rPr lang="en-US" sz="1100" dirty="0">
                <a:solidFill>
                  <a:prstClr val="black"/>
                </a:solidFill>
                <a:latin typeface="Consolas" pitchFamily="49" charset="0"/>
                <a:cs typeface="Consolas" pitchFamily="49" charset="0"/>
              </a:rPr>
              <a:t>[]) {</a:t>
            </a:r>
          </a:p>
          <a:p>
            <a:r>
              <a:rPr lang="en-US" sz="1100" dirty="0">
                <a:solidFill>
                  <a:prstClr val="black"/>
                </a:solidFill>
                <a:latin typeface="Consolas" pitchFamily="49" charset="0"/>
                <a:cs typeface="Consolas" pitchFamily="49" charset="0"/>
              </a:rPr>
              <a:t>    </a:t>
            </a:r>
            <a:r>
              <a:rPr lang="en-US" sz="1100" dirty="0" err="1">
                <a:solidFill>
                  <a:srgbClr val="0000FF"/>
                </a:solidFill>
                <a:latin typeface="Consolas" pitchFamily="49" charset="0"/>
                <a:cs typeface="Consolas" pitchFamily="49" charset="0"/>
              </a:rPr>
              <a:t>int</a:t>
            </a:r>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my_rank</a:t>
            </a:r>
            <a:r>
              <a:rPr lang="en-US" sz="1100" dirty="0">
                <a:solidFill>
                  <a:prstClr val="black"/>
                </a:solidFill>
                <a:latin typeface="Consolas" pitchFamily="49" charset="0"/>
                <a:cs typeface="Consolas" pitchFamily="49" charset="0"/>
              </a:rPr>
              <a:t>;       </a:t>
            </a:r>
            <a:r>
              <a:rPr lang="en-US" sz="1100" dirty="0">
                <a:solidFill>
                  <a:srgbClr val="008000"/>
                </a:solidFill>
                <a:latin typeface="Consolas" pitchFamily="49" charset="0"/>
                <a:cs typeface="Consolas" pitchFamily="49" charset="0"/>
              </a:rPr>
              <a:t>/* rank of process      */</a:t>
            </a:r>
          </a:p>
          <a:p>
            <a:r>
              <a:rPr lang="en-US" sz="1100" dirty="0">
                <a:solidFill>
                  <a:prstClr val="black"/>
                </a:solidFill>
                <a:latin typeface="Consolas" pitchFamily="49" charset="0"/>
                <a:cs typeface="Consolas" pitchFamily="49" charset="0"/>
              </a:rPr>
              <a:t>    </a:t>
            </a:r>
            <a:r>
              <a:rPr lang="en-US" sz="1100" dirty="0" err="1">
                <a:solidFill>
                  <a:srgbClr val="0000FF"/>
                </a:solidFill>
                <a:latin typeface="Consolas" pitchFamily="49" charset="0"/>
                <a:cs typeface="Consolas" pitchFamily="49" charset="0"/>
              </a:rPr>
              <a:t>int</a:t>
            </a:r>
            <a:r>
              <a:rPr lang="en-US" sz="1100" dirty="0">
                <a:solidFill>
                  <a:prstClr val="black"/>
                </a:solidFill>
                <a:latin typeface="Consolas" pitchFamily="49" charset="0"/>
                <a:cs typeface="Consolas" pitchFamily="49" charset="0"/>
              </a:rPr>
              <a:t>         p;             </a:t>
            </a:r>
            <a:r>
              <a:rPr lang="en-US" sz="1100" dirty="0">
                <a:solidFill>
                  <a:srgbClr val="008000"/>
                </a:solidFill>
                <a:latin typeface="Consolas" pitchFamily="49" charset="0"/>
                <a:cs typeface="Consolas" pitchFamily="49" charset="0"/>
              </a:rPr>
              <a:t>/* number of processes  */</a:t>
            </a:r>
          </a:p>
          <a:p>
            <a:r>
              <a:rPr lang="en-US" sz="1100" dirty="0">
                <a:solidFill>
                  <a:prstClr val="black"/>
                </a:solidFill>
                <a:latin typeface="Consolas" pitchFamily="49" charset="0"/>
                <a:cs typeface="Consolas" pitchFamily="49" charset="0"/>
              </a:rPr>
              <a:t>    </a:t>
            </a:r>
            <a:r>
              <a:rPr lang="en-US" sz="1100" dirty="0" err="1">
                <a:solidFill>
                  <a:srgbClr val="0000FF"/>
                </a:solidFill>
                <a:latin typeface="Consolas" pitchFamily="49" charset="0"/>
                <a:cs typeface="Consolas" pitchFamily="49" charset="0"/>
              </a:rPr>
              <a:t>int</a:t>
            </a:r>
            <a:r>
              <a:rPr lang="en-US" sz="1100" dirty="0">
                <a:solidFill>
                  <a:prstClr val="black"/>
                </a:solidFill>
                <a:latin typeface="Consolas" pitchFamily="49" charset="0"/>
                <a:cs typeface="Consolas" pitchFamily="49" charset="0"/>
              </a:rPr>
              <a:t>         source;        </a:t>
            </a:r>
            <a:r>
              <a:rPr lang="en-US" sz="1100" dirty="0">
                <a:solidFill>
                  <a:srgbClr val="008000"/>
                </a:solidFill>
                <a:latin typeface="Consolas" pitchFamily="49" charset="0"/>
                <a:cs typeface="Consolas" pitchFamily="49" charset="0"/>
              </a:rPr>
              <a:t>/* rank of sender       */</a:t>
            </a:r>
          </a:p>
          <a:p>
            <a:r>
              <a:rPr lang="en-US" sz="1100" dirty="0">
                <a:solidFill>
                  <a:prstClr val="black"/>
                </a:solidFill>
                <a:latin typeface="Consolas" pitchFamily="49" charset="0"/>
                <a:cs typeface="Consolas" pitchFamily="49" charset="0"/>
              </a:rPr>
              <a:t>    </a:t>
            </a:r>
            <a:r>
              <a:rPr lang="en-US" sz="1100" dirty="0" err="1">
                <a:solidFill>
                  <a:srgbClr val="0000FF"/>
                </a:solidFill>
                <a:latin typeface="Consolas" pitchFamily="49" charset="0"/>
                <a:cs typeface="Consolas" pitchFamily="49" charset="0"/>
              </a:rPr>
              <a:t>int</a:t>
            </a:r>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dest</a:t>
            </a:r>
            <a:r>
              <a:rPr lang="en-US" sz="1100" dirty="0">
                <a:solidFill>
                  <a:prstClr val="black"/>
                </a:solidFill>
                <a:latin typeface="Consolas" pitchFamily="49" charset="0"/>
                <a:cs typeface="Consolas" pitchFamily="49" charset="0"/>
              </a:rPr>
              <a:t>;          </a:t>
            </a:r>
            <a:r>
              <a:rPr lang="en-US" sz="1100" dirty="0">
                <a:solidFill>
                  <a:srgbClr val="008000"/>
                </a:solidFill>
                <a:latin typeface="Consolas" pitchFamily="49" charset="0"/>
                <a:cs typeface="Consolas" pitchFamily="49" charset="0"/>
              </a:rPr>
              <a:t>/* rank of receiver     */</a:t>
            </a:r>
          </a:p>
          <a:p>
            <a:r>
              <a:rPr lang="en-US" sz="1100" dirty="0">
                <a:solidFill>
                  <a:prstClr val="black"/>
                </a:solidFill>
                <a:latin typeface="Consolas" pitchFamily="49" charset="0"/>
                <a:cs typeface="Consolas" pitchFamily="49" charset="0"/>
              </a:rPr>
              <a:t>    </a:t>
            </a:r>
            <a:r>
              <a:rPr lang="en-US" sz="1100" dirty="0" err="1">
                <a:solidFill>
                  <a:srgbClr val="0000FF"/>
                </a:solidFill>
                <a:latin typeface="Consolas" pitchFamily="49" charset="0"/>
                <a:cs typeface="Consolas" pitchFamily="49" charset="0"/>
              </a:rPr>
              <a:t>int</a:t>
            </a:r>
            <a:r>
              <a:rPr lang="en-US" sz="1100" dirty="0">
                <a:solidFill>
                  <a:prstClr val="black"/>
                </a:solidFill>
                <a:latin typeface="Consolas" pitchFamily="49" charset="0"/>
                <a:cs typeface="Consolas" pitchFamily="49" charset="0"/>
              </a:rPr>
              <a:t>         tag = 0;       </a:t>
            </a:r>
            <a:r>
              <a:rPr lang="en-US" sz="1100" dirty="0">
                <a:solidFill>
                  <a:srgbClr val="008000"/>
                </a:solidFill>
                <a:latin typeface="Consolas" pitchFamily="49" charset="0"/>
                <a:cs typeface="Consolas" pitchFamily="49" charset="0"/>
              </a:rPr>
              <a:t>/* tag for messages     */</a:t>
            </a:r>
          </a:p>
          <a:p>
            <a:r>
              <a:rPr lang="da-DK" sz="1100" dirty="0">
                <a:solidFill>
                  <a:prstClr val="black"/>
                </a:solidFill>
                <a:latin typeface="Consolas" pitchFamily="49" charset="0"/>
                <a:cs typeface="Consolas" pitchFamily="49" charset="0"/>
              </a:rPr>
              <a:t>    </a:t>
            </a:r>
            <a:r>
              <a:rPr lang="da-DK" sz="1100" dirty="0">
                <a:solidFill>
                  <a:srgbClr val="0000FF"/>
                </a:solidFill>
                <a:latin typeface="Consolas" pitchFamily="49" charset="0"/>
                <a:cs typeface="Consolas" pitchFamily="49" charset="0"/>
              </a:rPr>
              <a:t>char</a:t>
            </a:r>
            <a:r>
              <a:rPr lang="da-DK" sz="1100" dirty="0">
                <a:solidFill>
                  <a:prstClr val="black"/>
                </a:solidFill>
                <a:latin typeface="Consolas" pitchFamily="49" charset="0"/>
                <a:cs typeface="Consolas" pitchFamily="49" charset="0"/>
              </a:rPr>
              <a:t>        message[100];  </a:t>
            </a:r>
            <a:r>
              <a:rPr lang="da-DK" sz="1100" dirty="0">
                <a:solidFill>
                  <a:srgbClr val="008000"/>
                </a:solidFill>
                <a:latin typeface="Consolas" pitchFamily="49" charset="0"/>
                <a:cs typeface="Consolas" pitchFamily="49" charset="0"/>
              </a:rPr>
              <a:t>/* storage for message  */</a:t>
            </a: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MPI_Status</a:t>
            </a:r>
            <a:r>
              <a:rPr lang="en-US" sz="1100" dirty="0">
                <a:solidFill>
                  <a:prstClr val="black"/>
                </a:solidFill>
                <a:latin typeface="Consolas" pitchFamily="49" charset="0"/>
                <a:cs typeface="Consolas" pitchFamily="49" charset="0"/>
              </a:rPr>
              <a:t>  status;        </a:t>
            </a:r>
            <a:r>
              <a:rPr lang="en-US" sz="1100" dirty="0">
                <a:solidFill>
                  <a:srgbClr val="008000"/>
                </a:solidFill>
                <a:latin typeface="Consolas" pitchFamily="49" charset="0"/>
                <a:cs typeface="Consolas" pitchFamily="49" charset="0"/>
              </a:rPr>
              <a:t>/* return status for receive  */</a:t>
            </a:r>
          </a:p>
          <a:p>
            <a:r>
              <a:rPr lang="en-US" sz="1100" dirty="0">
                <a:solidFill>
                  <a:prstClr val="black"/>
                </a:solidFill>
                <a:latin typeface="Consolas" pitchFamily="49" charset="0"/>
                <a:cs typeface="Consolas" pitchFamily="49" charset="0"/>
              </a:rPr>
              <a:t>   </a:t>
            </a:r>
            <a:endParaRPr lang="en-US" sz="1100" dirty="0">
              <a:solidFill>
                <a:srgbClr val="008000"/>
              </a:solidFill>
              <a:latin typeface="Consolas" pitchFamily="49" charset="0"/>
              <a:cs typeface="Consolas" pitchFamily="49" charset="0"/>
            </a:endParaRP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MPI_Init</a:t>
            </a:r>
            <a:r>
              <a:rPr lang="en-US" sz="1100" dirty="0">
                <a:solidFill>
                  <a:prstClr val="black"/>
                </a:solidFill>
                <a:latin typeface="Consolas" pitchFamily="49" charset="0"/>
                <a:cs typeface="Consolas" pitchFamily="49" charset="0"/>
              </a:rPr>
              <a:t>(&amp;</a:t>
            </a:r>
            <a:r>
              <a:rPr lang="en-US" sz="1100" dirty="0" err="1">
                <a:solidFill>
                  <a:prstClr val="black"/>
                </a:solidFill>
                <a:latin typeface="Consolas" pitchFamily="49" charset="0"/>
                <a:cs typeface="Consolas" pitchFamily="49" charset="0"/>
              </a:rPr>
              <a:t>argc</a:t>
            </a:r>
            <a:r>
              <a:rPr lang="en-US" sz="1100" dirty="0">
                <a:solidFill>
                  <a:prstClr val="black"/>
                </a:solidFill>
                <a:latin typeface="Consolas" pitchFamily="49" charset="0"/>
                <a:cs typeface="Consolas" pitchFamily="49" charset="0"/>
              </a:rPr>
              <a:t>, &amp;</a:t>
            </a:r>
            <a:r>
              <a:rPr lang="en-US" sz="1100" dirty="0" err="1">
                <a:solidFill>
                  <a:prstClr val="black"/>
                </a:solidFill>
                <a:latin typeface="Consolas" pitchFamily="49" charset="0"/>
                <a:cs typeface="Consolas" pitchFamily="49" charset="0"/>
              </a:rPr>
              <a:t>argv</a:t>
            </a:r>
            <a:r>
              <a:rPr lang="en-US" sz="1100" dirty="0">
                <a:solidFill>
                  <a:prstClr val="black"/>
                </a:solidFill>
                <a:latin typeface="Consolas" pitchFamily="49" charset="0"/>
                <a:cs typeface="Consolas" pitchFamily="49" charset="0"/>
              </a:rPr>
              <a:t>); </a:t>
            </a:r>
            <a:r>
              <a:rPr lang="en-US" sz="1100" dirty="0">
                <a:solidFill>
                  <a:srgbClr val="008000"/>
                </a:solidFill>
                <a:latin typeface="Consolas" pitchFamily="49" charset="0"/>
                <a:cs typeface="Consolas" pitchFamily="49" charset="0"/>
              </a:rPr>
              <a:t>// Start up MPI</a:t>
            </a: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MPI_Comm_rank</a:t>
            </a:r>
            <a:r>
              <a:rPr lang="en-US" sz="1100" dirty="0">
                <a:solidFill>
                  <a:prstClr val="black"/>
                </a:solidFill>
                <a:latin typeface="Consolas" pitchFamily="49" charset="0"/>
                <a:cs typeface="Consolas" pitchFamily="49" charset="0"/>
              </a:rPr>
              <a:t>(MPI_COMM_WORLD, &amp;</a:t>
            </a:r>
            <a:r>
              <a:rPr lang="en-US" sz="1100" dirty="0" err="1">
                <a:solidFill>
                  <a:prstClr val="black"/>
                </a:solidFill>
                <a:latin typeface="Consolas" pitchFamily="49" charset="0"/>
                <a:cs typeface="Consolas" pitchFamily="49" charset="0"/>
              </a:rPr>
              <a:t>my_rank</a:t>
            </a:r>
            <a:r>
              <a:rPr lang="en-US" sz="1100" dirty="0">
                <a:solidFill>
                  <a:prstClr val="black"/>
                </a:solidFill>
                <a:latin typeface="Consolas" pitchFamily="49" charset="0"/>
                <a:cs typeface="Consolas" pitchFamily="49" charset="0"/>
              </a:rPr>
              <a:t>); </a:t>
            </a:r>
            <a:r>
              <a:rPr lang="en-US" sz="1100" dirty="0">
                <a:solidFill>
                  <a:srgbClr val="008000"/>
                </a:solidFill>
                <a:latin typeface="Consolas" pitchFamily="49" charset="0"/>
                <a:cs typeface="Consolas" pitchFamily="49" charset="0"/>
              </a:rPr>
              <a:t>// Find out process rank</a:t>
            </a:r>
            <a:r>
              <a:rPr lang="en-US" sz="1100" dirty="0">
                <a:solidFill>
                  <a:prstClr val="black"/>
                </a:solidFill>
                <a:latin typeface="Consolas" pitchFamily="49" charset="0"/>
                <a:cs typeface="Consolas" pitchFamily="49" charset="0"/>
              </a:rPr>
              <a:t>   </a:t>
            </a:r>
            <a:endParaRPr lang="en-US" sz="1100" dirty="0">
              <a:solidFill>
                <a:srgbClr val="008000"/>
              </a:solidFill>
              <a:latin typeface="Consolas" pitchFamily="49" charset="0"/>
              <a:cs typeface="Consolas" pitchFamily="49" charset="0"/>
            </a:endParaRP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MPI_Comm_size</a:t>
            </a:r>
            <a:r>
              <a:rPr lang="en-US" sz="1100" dirty="0">
                <a:solidFill>
                  <a:prstClr val="black"/>
                </a:solidFill>
                <a:latin typeface="Consolas" pitchFamily="49" charset="0"/>
                <a:cs typeface="Consolas" pitchFamily="49" charset="0"/>
              </a:rPr>
              <a:t>(MPI_COMM_WORLD, &amp;p); </a:t>
            </a:r>
            <a:r>
              <a:rPr lang="en-US" sz="1100" dirty="0">
                <a:solidFill>
                  <a:srgbClr val="008000"/>
                </a:solidFill>
                <a:latin typeface="Consolas" pitchFamily="49" charset="0"/>
                <a:cs typeface="Consolas" pitchFamily="49" charset="0"/>
              </a:rPr>
              <a:t>// Find out number of processes</a:t>
            </a:r>
            <a:endParaRPr lang="en-US" sz="1100" dirty="0">
              <a:solidFill>
                <a:prstClr val="black"/>
              </a:solidFill>
              <a:latin typeface="Consolas" pitchFamily="49" charset="0"/>
              <a:cs typeface="Consolas" pitchFamily="49" charset="0"/>
            </a:endParaRPr>
          </a:p>
          <a:p>
            <a:endParaRPr lang="en-US" sz="1100" dirty="0">
              <a:solidFill>
                <a:prstClr val="black"/>
              </a:solidFill>
              <a:latin typeface="Consolas" pitchFamily="49" charset="0"/>
              <a:cs typeface="Consolas" pitchFamily="49" charset="0"/>
            </a:endParaRPr>
          </a:p>
          <a:p>
            <a:r>
              <a:rPr lang="en-US" sz="1100" dirty="0">
                <a:solidFill>
                  <a:prstClr val="black"/>
                </a:solidFill>
                <a:latin typeface="Consolas" pitchFamily="49" charset="0"/>
                <a:cs typeface="Consolas" pitchFamily="49" charset="0"/>
              </a:rPr>
              <a:t>    </a:t>
            </a:r>
            <a:r>
              <a:rPr lang="en-US" sz="1100" dirty="0">
                <a:solidFill>
                  <a:srgbClr val="0000FF"/>
                </a:solidFill>
                <a:latin typeface="Consolas" pitchFamily="49" charset="0"/>
                <a:cs typeface="Consolas" pitchFamily="49" charset="0"/>
              </a:rPr>
              <a:t>if</a:t>
            </a:r>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my_rank</a:t>
            </a:r>
            <a:r>
              <a:rPr lang="en-US" sz="1100" dirty="0">
                <a:solidFill>
                  <a:prstClr val="black"/>
                </a:solidFill>
                <a:latin typeface="Consolas" pitchFamily="49" charset="0"/>
                <a:cs typeface="Consolas" pitchFamily="49" charset="0"/>
              </a:rPr>
              <a:t> != 0) {</a:t>
            </a:r>
          </a:p>
          <a:p>
            <a:r>
              <a:rPr lang="en-US" sz="1100" dirty="0">
                <a:solidFill>
                  <a:prstClr val="black"/>
                </a:solidFill>
                <a:latin typeface="Consolas" pitchFamily="49" charset="0"/>
                <a:cs typeface="Consolas" pitchFamily="49" charset="0"/>
              </a:rPr>
              <a:t>        </a:t>
            </a:r>
            <a:r>
              <a:rPr lang="en-US" sz="1100" dirty="0">
                <a:solidFill>
                  <a:srgbClr val="008000"/>
                </a:solidFill>
                <a:latin typeface="Consolas" pitchFamily="49" charset="0"/>
                <a:cs typeface="Consolas" pitchFamily="49" charset="0"/>
              </a:rPr>
              <a:t>/* Create message */</a:t>
            </a: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sprintf</a:t>
            </a:r>
            <a:r>
              <a:rPr lang="en-US" sz="1100" dirty="0">
                <a:solidFill>
                  <a:prstClr val="black"/>
                </a:solidFill>
                <a:latin typeface="Consolas" pitchFamily="49" charset="0"/>
                <a:cs typeface="Consolas" pitchFamily="49" charset="0"/>
              </a:rPr>
              <a:t>(message, </a:t>
            </a:r>
            <a:r>
              <a:rPr lang="en-US" sz="1100" dirty="0">
                <a:solidFill>
                  <a:srgbClr val="A31515"/>
                </a:solidFill>
                <a:latin typeface="Consolas" pitchFamily="49" charset="0"/>
                <a:cs typeface="Consolas" pitchFamily="49" charset="0"/>
              </a:rPr>
              <a:t>"Greetings from process %d!"</a:t>
            </a:r>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my_rank</a:t>
            </a:r>
            <a:r>
              <a:rPr lang="en-US" sz="1100" dirty="0">
                <a:solidFill>
                  <a:prstClr val="black"/>
                </a:solidFill>
                <a:latin typeface="Consolas" pitchFamily="49" charset="0"/>
                <a:cs typeface="Consolas" pitchFamily="49" charset="0"/>
              </a:rPr>
              <a:t>);</a:t>
            </a: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dest</a:t>
            </a:r>
            <a:r>
              <a:rPr lang="en-US" sz="1100" dirty="0">
                <a:solidFill>
                  <a:prstClr val="black"/>
                </a:solidFill>
                <a:latin typeface="Consolas" pitchFamily="49" charset="0"/>
                <a:cs typeface="Consolas" pitchFamily="49" charset="0"/>
              </a:rPr>
              <a:t> = 0;</a:t>
            </a:r>
          </a:p>
          <a:p>
            <a:r>
              <a:rPr lang="en-US" sz="1100" dirty="0">
                <a:solidFill>
                  <a:prstClr val="black"/>
                </a:solidFill>
                <a:latin typeface="Consolas" pitchFamily="49" charset="0"/>
                <a:cs typeface="Consolas" pitchFamily="49" charset="0"/>
              </a:rPr>
              <a:t>        </a:t>
            </a:r>
            <a:r>
              <a:rPr lang="en-US" sz="1100" dirty="0">
                <a:solidFill>
                  <a:srgbClr val="008000"/>
                </a:solidFill>
                <a:latin typeface="Consolas" pitchFamily="49" charset="0"/>
                <a:cs typeface="Consolas" pitchFamily="49" charset="0"/>
              </a:rPr>
              <a:t>/* Use strlen+1 so that '\0' gets transmitted */</a:t>
            </a: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MPI_Send</a:t>
            </a:r>
            <a:r>
              <a:rPr lang="en-US" sz="1100" dirty="0">
                <a:solidFill>
                  <a:prstClr val="black"/>
                </a:solidFill>
                <a:latin typeface="Consolas" pitchFamily="49" charset="0"/>
                <a:cs typeface="Consolas" pitchFamily="49" charset="0"/>
              </a:rPr>
              <a:t>(message, </a:t>
            </a:r>
            <a:r>
              <a:rPr lang="en-US" sz="1100" dirty="0" err="1">
                <a:solidFill>
                  <a:prstClr val="black"/>
                </a:solidFill>
                <a:latin typeface="Consolas" pitchFamily="49" charset="0"/>
                <a:cs typeface="Consolas" pitchFamily="49" charset="0"/>
              </a:rPr>
              <a:t>strlen</a:t>
            </a:r>
            <a:r>
              <a:rPr lang="en-US" sz="1100" dirty="0">
                <a:solidFill>
                  <a:prstClr val="black"/>
                </a:solidFill>
                <a:latin typeface="Consolas" pitchFamily="49" charset="0"/>
                <a:cs typeface="Consolas" pitchFamily="49" charset="0"/>
              </a:rPr>
              <a:t>(message)+1, MPI_CHAR, </a:t>
            </a:r>
            <a:r>
              <a:rPr lang="en-US" sz="1100" dirty="0" err="1">
                <a:solidFill>
                  <a:prstClr val="black"/>
                </a:solidFill>
                <a:latin typeface="Consolas" pitchFamily="49" charset="0"/>
                <a:cs typeface="Consolas" pitchFamily="49" charset="0"/>
              </a:rPr>
              <a:t>dest</a:t>
            </a:r>
            <a:r>
              <a:rPr lang="en-US" sz="1100" dirty="0">
                <a:solidFill>
                  <a:prstClr val="black"/>
                </a:solidFill>
                <a:latin typeface="Consolas" pitchFamily="49" charset="0"/>
                <a:cs typeface="Consolas" pitchFamily="49" charset="0"/>
              </a:rPr>
              <a:t>, tag, MPI_COMM_WORLD);</a:t>
            </a:r>
          </a:p>
          <a:p>
            <a:r>
              <a:rPr lang="en-US" sz="1100" dirty="0">
                <a:solidFill>
                  <a:prstClr val="black"/>
                </a:solidFill>
                <a:latin typeface="Consolas" pitchFamily="49" charset="0"/>
                <a:cs typeface="Consolas" pitchFamily="49" charset="0"/>
              </a:rPr>
              <a:t>    } </a:t>
            </a:r>
          </a:p>
          <a:p>
            <a:r>
              <a:rPr lang="en-US" sz="1100" dirty="0">
                <a:solidFill>
                  <a:prstClr val="black"/>
                </a:solidFill>
                <a:latin typeface="Consolas" pitchFamily="49" charset="0"/>
                <a:cs typeface="Consolas" pitchFamily="49" charset="0"/>
              </a:rPr>
              <a:t>    </a:t>
            </a:r>
            <a:r>
              <a:rPr lang="en-US" sz="1100" dirty="0">
                <a:solidFill>
                  <a:srgbClr val="0000FF"/>
                </a:solidFill>
                <a:latin typeface="Consolas" pitchFamily="49" charset="0"/>
                <a:cs typeface="Consolas" pitchFamily="49" charset="0"/>
              </a:rPr>
              <a:t>else</a:t>
            </a:r>
            <a:r>
              <a:rPr lang="en-US" sz="1100" dirty="0">
                <a:solidFill>
                  <a:prstClr val="black"/>
                </a:solidFill>
                <a:latin typeface="Consolas" pitchFamily="49" charset="0"/>
                <a:cs typeface="Consolas" pitchFamily="49" charset="0"/>
              </a:rPr>
              <a:t> { </a:t>
            </a:r>
            <a:r>
              <a:rPr lang="en-US" sz="1100" dirty="0">
                <a:solidFill>
                  <a:srgbClr val="008000"/>
                </a:solidFill>
                <a:latin typeface="Consolas" pitchFamily="49" charset="0"/>
                <a:cs typeface="Consolas" pitchFamily="49" charset="0"/>
              </a:rPr>
              <a:t>/* </a:t>
            </a:r>
            <a:r>
              <a:rPr lang="en-US" sz="1100" dirty="0" err="1">
                <a:solidFill>
                  <a:srgbClr val="008000"/>
                </a:solidFill>
                <a:latin typeface="Consolas" pitchFamily="49" charset="0"/>
                <a:cs typeface="Consolas" pitchFamily="49" charset="0"/>
              </a:rPr>
              <a:t>my_rank</a:t>
            </a:r>
            <a:r>
              <a:rPr lang="en-US" sz="1100" dirty="0">
                <a:solidFill>
                  <a:srgbClr val="008000"/>
                </a:solidFill>
                <a:latin typeface="Consolas" pitchFamily="49" charset="0"/>
                <a:cs typeface="Consolas" pitchFamily="49" charset="0"/>
              </a:rPr>
              <a:t> == 0 */</a:t>
            </a:r>
          </a:p>
          <a:p>
            <a:r>
              <a:rPr lang="fr-FR" sz="1100" dirty="0">
                <a:solidFill>
                  <a:prstClr val="black"/>
                </a:solidFill>
                <a:latin typeface="Consolas" pitchFamily="49" charset="0"/>
                <a:cs typeface="Consolas" pitchFamily="49" charset="0"/>
              </a:rPr>
              <a:t>        </a:t>
            </a:r>
            <a:r>
              <a:rPr lang="fr-FR" sz="1100" dirty="0">
                <a:solidFill>
                  <a:srgbClr val="0000FF"/>
                </a:solidFill>
                <a:latin typeface="Consolas" pitchFamily="49" charset="0"/>
                <a:cs typeface="Consolas" pitchFamily="49" charset="0"/>
              </a:rPr>
              <a:t>for</a:t>
            </a:r>
            <a:r>
              <a:rPr lang="fr-FR" sz="1100" dirty="0">
                <a:solidFill>
                  <a:prstClr val="black"/>
                </a:solidFill>
                <a:latin typeface="Consolas" pitchFamily="49" charset="0"/>
                <a:cs typeface="Consolas" pitchFamily="49" charset="0"/>
              </a:rPr>
              <a:t> (source = 1; source &lt; p; source++) {</a:t>
            </a: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MPI_Recv</a:t>
            </a:r>
            <a:r>
              <a:rPr lang="en-US" sz="1100" dirty="0">
                <a:solidFill>
                  <a:prstClr val="black"/>
                </a:solidFill>
                <a:latin typeface="Consolas" pitchFamily="49" charset="0"/>
                <a:cs typeface="Consolas" pitchFamily="49" charset="0"/>
              </a:rPr>
              <a:t>(message, 100, MPI_CHAR, source, tag, MPI_COMM_WORLD, &amp;status);</a:t>
            </a: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printf</a:t>
            </a:r>
            <a:r>
              <a:rPr lang="en-US" sz="1100" dirty="0">
                <a:solidFill>
                  <a:prstClr val="black"/>
                </a:solidFill>
                <a:latin typeface="Consolas" pitchFamily="49" charset="0"/>
                <a:cs typeface="Consolas" pitchFamily="49" charset="0"/>
              </a:rPr>
              <a:t>(</a:t>
            </a:r>
            <a:r>
              <a:rPr lang="en-US" sz="1100" dirty="0">
                <a:solidFill>
                  <a:srgbClr val="A31515"/>
                </a:solidFill>
                <a:latin typeface="Consolas" pitchFamily="49" charset="0"/>
                <a:cs typeface="Consolas" pitchFamily="49" charset="0"/>
              </a:rPr>
              <a:t>"%s\n"</a:t>
            </a:r>
            <a:r>
              <a:rPr lang="en-US" sz="1100" dirty="0">
                <a:solidFill>
                  <a:prstClr val="black"/>
                </a:solidFill>
                <a:latin typeface="Consolas" pitchFamily="49" charset="0"/>
                <a:cs typeface="Consolas" pitchFamily="49" charset="0"/>
              </a:rPr>
              <a:t>, message);</a:t>
            </a:r>
          </a:p>
          <a:p>
            <a:r>
              <a:rPr lang="en-US" sz="1100" dirty="0">
                <a:solidFill>
                  <a:prstClr val="black"/>
                </a:solidFill>
                <a:latin typeface="Consolas" pitchFamily="49" charset="0"/>
                <a:cs typeface="Consolas" pitchFamily="49" charset="0"/>
              </a:rPr>
              <a:t>        }</a:t>
            </a:r>
          </a:p>
          <a:p>
            <a:r>
              <a:rPr lang="en-US" sz="1100" dirty="0">
                <a:solidFill>
                  <a:prstClr val="black"/>
                </a:solidFill>
                <a:latin typeface="Consolas" pitchFamily="49" charset="0"/>
                <a:cs typeface="Consolas" pitchFamily="49" charset="0"/>
              </a:rPr>
              <a:t>    }</a:t>
            </a:r>
          </a:p>
          <a:p>
            <a:r>
              <a:rPr lang="en-US" sz="1100" dirty="0">
                <a:solidFill>
                  <a:prstClr val="black"/>
                </a:solidFill>
                <a:latin typeface="Consolas" pitchFamily="49" charset="0"/>
                <a:cs typeface="Consolas" pitchFamily="49" charset="0"/>
              </a:rPr>
              <a:t>   </a:t>
            </a:r>
            <a:endParaRPr lang="en-US" sz="1100" dirty="0">
              <a:solidFill>
                <a:srgbClr val="008000"/>
              </a:solidFill>
              <a:latin typeface="Consolas" pitchFamily="49" charset="0"/>
              <a:cs typeface="Consolas" pitchFamily="49" charset="0"/>
            </a:endParaRPr>
          </a:p>
          <a:p>
            <a:r>
              <a:rPr lang="en-US" sz="1100" dirty="0">
                <a:solidFill>
                  <a:prstClr val="black"/>
                </a:solidFill>
                <a:latin typeface="Consolas" pitchFamily="49" charset="0"/>
                <a:cs typeface="Consolas" pitchFamily="49" charset="0"/>
              </a:rPr>
              <a:t>    </a:t>
            </a:r>
            <a:r>
              <a:rPr lang="en-US" sz="1100" dirty="0" err="1">
                <a:solidFill>
                  <a:prstClr val="black"/>
                </a:solidFill>
                <a:latin typeface="Consolas" pitchFamily="49" charset="0"/>
                <a:cs typeface="Consolas" pitchFamily="49" charset="0"/>
              </a:rPr>
              <a:t>MPI_Finalize</a:t>
            </a:r>
            <a:r>
              <a:rPr lang="en-US" sz="1100" dirty="0">
                <a:solidFill>
                  <a:prstClr val="black"/>
                </a:solidFill>
                <a:latin typeface="Consolas" pitchFamily="49" charset="0"/>
                <a:cs typeface="Consolas" pitchFamily="49" charset="0"/>
              </a:rPr>
              <a:t>(); </a:t>
            </a:r>
            <a:r>
              <a:rPr lang="en-US" sz="1100" dirty="0">
                <a:solidFill>
                  <a:srgbClr val="008000"/>
                </a:solidFill>
                <a:latin typeface="Consolas" pitchFamily="49" charset="0"/>
                <a:cs typeface="Consolas" pitchFamily="49" charset="0"/>
              </a:rPr>
              <a:t>// Shut down MPI</a:t>
            </a:r>
            <a:endParaRPr lang="en-US" sz="1100" dirty="0">
              <a:solidFill>
                <a:prstClr val="black"/>
              </a:solidFill>
              <a:latin typeface="Consolas" pitchFamily="49" charset="0"/>
              <a:cs typeface="Consolas" pitchFamily="49" charset="0"/>
            </a:endParaRPr>
          </a:p>
          <a:p>
            <a:r>
              <a:rPr lang="en-US" sz="1100" dirty="0">
                <a:solidFill>
                  <a:srgbClr val="0000FF"/>
                </a:solidFill>
                <a:latin typeface="Consolas" pitchFamily="49" charset="0"/>
                <a:cs typeface="Consolas" pitchFamily="49" charset="0"/>
              </a:rPr>
              <a:t>    return</a:t>
            </a:r>
            <a:r>
              <a:rPr lang="en-US" sz="1100" dirty="0">
                <a:solidFill>
                  <a:prstClr val="black"/>
                </a:solidFill>
                <a:latin typeface="Consolas" pitchFamily="49" charset="0"/>
                <a:cs typeface="Consolas" pitchFamily="49" charset="0"/>
              </a:rPr>
              <a:t> 0;</a:t>
            </a:r>
          </a:p>
          <a:p>
            <a:r>
              <a:rPr lang="en-US" sz="1100" dirty="0">
                <a:solidFill>
                  <a:prstClr val="black"/>
                </a:solidFill>
                <a:latin typeface="Consolas" pitchFamily="49" charset="0"/>
                <a:cs typeface="Consolas" pitchFamily="49" charset="0"/>
              </a:rPr>
              <a:t>} </a:t>
            </a:r>
            <a:r>
              <a:rPr lang="en-US" sz="1100" dirty="0">
                <a:solidFill>
                  <a:srgbClr val="008000"/>
                </a:solidFill>
                <a:latin typeface="Consolas" pitchFamily="49" charset="0"/>
                <a:cs typeface="Consolas" pitchFamily="49" charset="0"/>
              </a:rPr>
              <a:t>/* main */</a:t>
            </a:r>
          </a:p>
        </p:txBody>
      </p:sp>
      <p:sp>
        <p:nvSpPr>
          <p:cNvPr id="6" name="Rectangle 5"/>
          <p:cNvSpPr/>
          <p:nvPr/>
        </p:nvSpPr>
        <p:spPr>
          <a:xfrm>
            <a:off x="5415476" y="5885538"/>
            <a:ext cx="1213925" cy="461665"/>
          </a:xfrm>
          <a:prstGeom prst="rect">
            <a:avLst/>
          </a:prstGeom>
          <a:solidFill>
            <a:schemeClr val="accent5">
              <a:lumMod val="75000"/>
            </a:schemeClr>
          </a:solidFill>
          <a:ln w="12700">
            <a:solidFill>
              <a:srgbClr val="0070C0"/>
            </a:solidFill>
          </a:ln>
        </p:spPr>
        <p:txBody>
          <a:bodyPr wrap="square">
            <a:spAutoFit/>
          </a:bodyPr>
          <a:lstStyle/>
          <a:p>
            <a:r>
              <a:rPr lang="en-US" sz="1200" dirty="0">
                <a:solidFill>
                  <a:schemeClr val="bg1"/>
                </a:solidFill>
                <a:cs typeface="Times New Roman" pitchFamily="18" charset="0"/>
              </a:rPr>
              <a:t>Buffer to be sent</a:t>
            </a:r>
          </a:p>
        </p:txBody>
      </p:sp>
      <p:cxnSp>
        <p:nvCxnSpPr>
          <p:cNvPr id="7" name="Straight Arrow Connector 6"/>
          <p:cNvCxnSpPr>
            <a:stCxn id="6" idx="0"/>
          </p:cNvCxnSpPr>
          <p:nvPr/>
        </p:nvCxnSpPr>
        <p:spPr>
          <a:xfrm flipH="1" flipV="1">
            <a:off x="3990109" y="4757810"/>
            <a:ext cx="2032330" cy="1127728"/>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781800" y="5876833"/>
            <a:ext cx="1371600" cy="461665"/>
          </a:xfrm>
          <a:prstGeom prst="rect">
            <a:avLst/>
          </a:prstGeom>
          <a:solidFill>
            <a:schemeClr val="accent5">
              <a:lumMod val="75000"/>
            </a:schemeClr>
          </a:solidFill>
          <a:ln w="12700">
            <a:solidFill>
              <a:srgbClr val="0070C0"/>
            </a:solidFill>
          </a:ln>
        </p:spPr>
        <p:txBody>
          <a:bodyPr wrap="square">
            <a:spAutoFit/>
          </a:bodyPr>
          <a:lstStyle/>
          <a:p>
            <a:r>
              <a:rPr lang="en-US" sz="1200" dirty="0">
                <a:solidFill>
                  <a:schemeClr val="bg1"/>
                </a:solidFill>
                <a:cs typeface="Times New Roman" pitchFamily="18" charset="0"/>
              </a:rPr>
              <a:t>Number of items to send</a:t>
            </a:r>
          </a:p>
        </p:txBody>
      </p:sp>
      <p:cxnSp>
        <p:nvCxnSpPr>
          <p:cNvPr id="9" name="Straight Arrow Connector 8"/>
          <p:cNvCxnSpPr>
            <a:stCxn id="8" idx="0"/>
          </p:cNvCxnSpPr>
          <p:nvPr/>
        </p:nvCxnSpPr>
        <p:spPr>
          <a:xfrm flipH="1" flipV="1">
            <a:off x="5252526" y="4812266"/>
            <a:ext cx="2215074" cy="1064566"/>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13445" y="2477303"/>
            <a:ext cx="1422710" cy="461665"/>
          </a:xfrm>
          <a:prstGeom prst="rect">
            <a:avLst/>
          </a:prstGeom>
          <a:solidFill>
            <a:schemeClr val="accent5">
              <a:lumMod val="75000"/>
            </a:schemeClr>
          </a:solidFill>
          <a:ln w="12700">
            <a:solidFill>
              <a:srgbClr val="0070C0"/>
            </a:solidFill>
          </a:ln>
        </p:spPr>
        <p:txBody>
          <a:bodyPr wrap="square">
            <a:spAutoFit/>
          </a:bodyPr>
          <a:lstStyle/>
          <a:p>
            <a:r>
              <a:rPr lang="en-US" sz="1200" dirty="0">
                <a:solidFill>
                  <a:schemeClr val="bg1"/>
                </a:solidFill>
                <a:cs typeface="Times New Roman" pitchFamily="18" charset="0"/>
              </a:rPr>
              <a:t>Type of each sent item</a:t>
            </a:r>
          </a:p>
        </p:txBody>
      </p:sp>
      <p:cxnSp>
        <p:nvCxnSpPr>
          <p:cNvPr id="15" name="Straight Arrow Connector 14"/>
          <p:cNvCxnSpPr>
            <a:stCxn id="14" idx="2"/>
          </p:cNvCxnSpPr>
          <p:nvPr/>
        </p:nvCxnSpPr>
        <p:spPr>
          <a:xfrm flipH="1">
            <a:off x="6248400" y="2938967"/>
            <a:ext cx="1676400" cy="1638226"/>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886468" y="3144310"/>
            <a:ext cx="1105132" cy="461665"/>
          </a:xfrm>
          <a:prstGeom prst="rect">
            <a:avLst/>
          </a:prstGeom>
          <a:solidFill>
            <a:schemeClr val="accent5">
              <a:lumMod val="75000"/>
            </a:schemeClr>
          </a:solidFill>
          <a:ln w="12700">
            <a:solidFill>
              <a:srgbClr val="0070C0"/>
            </a:solidFill>
          </a:ln>
        </p:spPr>
        <p:txBody>
          <a:bodyPr wrap="square">
            <a:spAutoFit/>
          </a:bodyPr>
          <a:lstStyle/>
          <a:p>
            <a:r>
              <a:rPr lang="en-US" sz="1200" dirty="0">
                <a:solidFill>
                  <a:schemeClr val="bg1"/>
                </a:solidFill>
                <a:cs typeface="Times New Roman" pitchFamily="18" charset="0"/>
              </a:rPr>
              <a:t>Destination process rank</a:t>
            </a:r>
          </a:p>
        </p:txBody>
      </p:sp>
      <p:cxnSp>
        <p:nvCxnSpPr>
          <p:cNvPr id="18" name="Straight Arrow Connector 17"/>
          <p:cNvCxnSpPr>
            <a:stCxn id="17" idx="2"/>
          </p:cNvCxnSpPr>
          <p:nvPr/>
        </p:nvCxnSpPr>
        <p:spPr>
          <a:xfrm flipH="1">
            <a:off x="6705600" y="3605975"/>
            <a:ext cx="1733434" cy="971219"/>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896234" y="3703848"/>
            <a:ext cx="1105132" cy="461665"/>
          </a:xfrm>
          <a:prstGeom prst="rect">
            <a:avLst/>
          </a:prstGeom>
          <a:solidFill>
            <a:schemeClr val="accent5">
              <a:lumMod val="75000"/>
            </a:schemeClr>
          </a:solidFill>
          <a:ln w="12700">
            <a:solidFill>
              <a:srgbClr val="0070C0"/>
            </a:solidFill>
          </a:ln>
        </p:spPr>
        <p:txBody>
          <a:bodyPr wrap="square">
            <a:spAutoFit/>
          </a:bodyPr>
          <a:lstStyle/>
          <a:p>
            <a:r>
              <a:rPr lang="en-US" sz="1200" dirty="0">
                <a:solidFill>
                  <a:schemeClr val="bg1"/>
                </a:solidFill>
                <a:cs typeface="Times New Roman" pitchFamily="18" charset="0"/>
              </a:rPr>
              <a:t>Identifier for this message</a:t>
            </a:r>
          </a:p>
        </p:txBody>
      </p:sp>
      <p:cxnSp>
        <p:nvCxnSpPr>
          <p:cNvPr id="23" name="Straight Arrow Connector 22"/>
          <p:cNvCxnSpPr>
            <a:stCxn id="22" idx="1"/>
          </p:cNvCxnSpPr>
          <p:nvPr/>
        </p:nvCxnSpPr>
        <p:spPr>
          <a:xfrm flipH="1">
            <a:off x="7010400" y="3934680"/>
            <a:ext cx="1885834" cy="650064"/>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95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4" grpId="0" animBg="1"/>
      <p:bldP spid="17" grpId="0" animBg="1"/>
      <p:bldP spid="2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Program Output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84</a:t>
            </a:fld>
            <a:endParaRPr lang="en-US" altLang="en-US"/>
          </a:p>
        </p:txBody>
      </p:sp>
      <p:pic>
        <p:nvPicPr>
          <p:cNvPr id="3" name="Picture 2"/>
          <p:cNvPicPr>
            <a:picLocks noChangeAspect="1"/>
          </p:cNvPicPr>
          <p:nvPr/>
        </p:nvPicPr>
        <p:blipFill>
          <a:blip r:embed="rId3"/>
          <a:stretch>
            <a:fillRect/>
          </a:stretch>
        </p:blipFill>
        <p:spPr>
          <a:xfrm>
            <a:off x="3325091" y="1554970"/>
            <a:ext cx="5760609" cy="4209278"/>
          </a:xfrm>
          <a:prstGeom prst="rect">
            <a:avLst/>
          </a:prstGeom>
        </p:spPr>
      </p:pic>
    </p:spTree>
    <p:extLst>
      <p:ext uri="{BB962C8B-B14F-4D97-AF65-F5344CB8AC3E}">
        <p14:creationId xmlns:p14="http://schemas.microsoft.com/office/powerpoint/2010/main" val="2551285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normAutofit/>
          </a:bodyPr>
          <a:lstStyle/>
          <a:p>
            <a:pPr eaLnBrk="1" hangingPunct="1"/>
            <a:r>
              <a:rPr lang="en-US" dirty="0"/>
              <a:t>The Message-Passing Programming Paradigm</a:t>
            </a:r>
          </a:p>
        </p:txBody>
      </p:sp>
      <p:sp>
        <p:nvSpPr>
          <p:cNvPr id="10243" name="Slide Number Placeholder 5"/>
          <p:cNvSpPr>
            <a:spLocks noGrp="1"/>
          </p:cNvSpPr>
          <p:nvPr>
            <p:ph type="sldNum" sz="quarter" idx="12"/>
          </p:nvPr>
        </p:nvSpPr>
        <p:spPr>
          <a:noFill/>
          <a:ln>
            <a:miter lim="800000"/>
            <a:headEnd/>
            <a:tailEnd/>
          </a:ln>
        </p:spPr>
        <p:txBody>
          <a:bodyPr/>
          <a:lstStyle/>
          <a:p>
            <a:fld id="{4F018205-685D-4A00-BF29-2C68F79631B6}" type="slidenum">
              <a:rPr lang="en-US"/>
              <a:pPr/>
              <a:t>85</a:t>
            </a:fld>
            <a:endParaRPr lang="en-US"/>
          </a:p>
        </p:txBody>
      </p:sp>
      <p:sp>
        <p:nvSpPr>
          <p:cNvPr id="10245" name="Rectangle 3"/>
          <p:cNvSpPr>
            <a:spLocks noGrp="1" noChangeArrowheads="1"/>
          </p:cNvSpPr>
          <p:nvPr>
            <p:ph type="body" idx="4294967295"/>
          </p:nvPr>
        </p:nvSpPr>
        <p:spPr>
          <a:xfrm>
            <a:off x="2286000" y="1614775"/>
            <a:ext cx="7402513" cy="457200"/>
          </a:xfrm>
        </p:spPr>
        <p:txBody>
          <a:bodyPr>
            <a:normAutofit/>
          </a:bodyPr>
          <a:lstStyle/>
          <a:p>
            <a:pPr marL="342900" indent="-342900">
              <a:spcBef>
                <a:spcPct val="20000"/>
              </a:spcBef>
              <a:buClr>
                <a:schemeClr val="tx2"/>
              </a:buClr>
              <a:buSzPct val="70000"/>
              <a:buFont typeface="Wingdings" pitchFamily="2" charset="2"/>
              <a:buChar char="l"/>
            </a:pPr>
            <a:r>
              <a:rPr lang="en-US" sz="2000" dirty="0"/>
              <a:t>The Sequential Programming Paradigm</a:t>
            </a:r>
          </a:p>
        </p:txBody>
      </p:sp>
      <p:sp>
        <p:nvSpPr>
          <p:cNvPr id="10256" name="AutoShape 72">
            <a:hlinkClick r:id="" action="ppaction://hlinkshowjump?jump=lastslide" highlightClick="1"/>
          </p:cNvPr>
          <p:cNvSpPr>
            <a:spLocks noChangeArrowheads="1"/>
          </p:cNvSpPr>
          <p:nvPr/>
        </p:nvSpPr>
        <p:spPr bwMode="auto">
          <a:xfrm>
            <a:off x="9144000" y="2474912"/>
            <a:ext cx="1042988" cy="1042988"/>
          </a:xfrm>
          <a:prstGeom prst="actionButtonEnd">
            <a:avLst/>
          </a:prstGeom>
          <a:noFill/>
          <a:ln w="9525">
            <a:noFill/>
            <a:miter lim="800000"/>
            <a:headEnd type="none" w="sm" len="sm"/>
            <a:tailEnd type="none" w="sm" len="sm"/>
          </a:ln>
          <a:effectLst/>
        </p:spPr>
        <p:txBody>
          <a:bodyPr wrap="none" anchor="ctr"/>
          <a:lstStyle/>
          <a:p>
            <a:endParaRPr lang="en-US"/>
          </a:p>
        </p:txBody>
      </p:sp>
      <p:sp>
        <p:nvSpPr>
          <p:cNvPr id="10257" name="Rectangle 4"/>
          <p:cNvSpPr>
            <a:spLocks noChangeArrowheads="1"/>
          </p:cNvSpPr>
          <p:nvPr/>
        </p:nvSpPr>
        <p:spPr bwMode="auto">
          <a:xfrm>
            <a:off x="2286000" y="4038600"/>
            <a:ext cx="7402513" cy="3810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buSzPct val="70000"/>
              <a:buFont typeface="Wingdings" pitchFamily="2" charset="2"/>
              <a:buChar char="l"/>
            </a:pPr>
            <a:r>
              <a:rPr lang="en-US" sz="2000" dirty="0"/>
              <a:t>Message-Passing Programming Paradigm</a:t>
            </a:r>
          </a:p>
        </p:txBody>
      </p:sp>
      <p:sp>
        <p:nvSpPr>
          <p:cNvPr id="70" name="Line 64"/>
          <p:cNvSpPr>
            <a:spLocks noChangeShapeType="1"/>
          </p:cNvSpPr>
          <p:nvPr/>
        </p:nvSpPr>
        <p:spPr bwMode="auto">
          <a:xfrm>
            <a:off x="7935204" y="4915935"/>
            <a:ext cx="361070" cy="0"/>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p>
            <a:pPr algn="ctr" fontAlgn="base">
              <a:spcBef>
                <a:spcPct val="0"/>
              </a:spcBef>
              <a:spcAft>
                <a:spcPct val="0"/>
              </a:spcAft>
            </a:pPr>
            <a:endParaRPr lang="en-US" sz="4400" b="1">
              <a:solidFill>
                <a:schemeClr val="tx2"/>
              </a:solidFill>
              <a:latin typeface="Tahoma" pitchFamily="34" charset="0"/>
            </a:endParaRPr>
          </a:p>
        </p:txBody>
      </p:sp>
      <p:sp>
        <p:nvSpPr>
          <p:cNvPr id="71" name="Line 65"/>
          <p:cNvSpPr>
            <a:spLocks noChangeShapeType="1"/>
          </p:cNvSpPr>
          <p:nvPr/>
        </p:nvSpPr>
        <p:spPr bwMode="auto">
          <a:xfrm>
            <a:off x="7954760" y="5689832"/>
            <a:ext cx="341513" cy="320338"/>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72" name="Text Box 66"/>
          <p:cNvSpPr txBox="1">
            <a:spLocks noChangeArrowheads="1"/>
          </p:cNvSpPr>
          <p:nvPr/>
        </p:nvSpPr>
        <p:spPr bwMode="auto">
          <a:xfrm>
            <a:off x="8263176" y="4761587"/>
            <a:ext cx="2176224" cy="343813"/>
          </a:xfrm>
          <a:prstGeom prst="rect">
            <a:avLst/>
          </a:prstGeom>
          <a:noFill/>
          <a:ln w="12700">
            <a:noFill/>
            <a:miter lim="800000"/>
            <a:headEnd type="none" w="sm" len="sm"/>
            <a:tailEnd type="none" w="sm" len="sm"/>
          </a:ln>
          <a:effectLst/>
        </p:spPr>
        <p:txBody>
          <a:bodyPr wrap="squar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algn="l">
              <a:lnSpc>
                <a:spcPct val="90000"/>
              </a:lnSpc>
            </a:pPr>
            <a:r>
              <a:rPr lang="en-US" sz="1800" b="0" dirty="0">
                <a:solidFill>
                  <a:schemeClr val="tx1"/>
                </a:solidFill>
                <a:latin typeface="Arial" charset="0"/>
              </a:rPr>
              <a:t>Distributed memory</a:t>
            </a:r>
          </a:p>
        </p:txBody>
      </p:sp>
      <p:sp>
        <p:nvSpPr>
          <p:cNvPr id="73" name="Text Box 67"/>
          <p:cNvSpPr txBox="1">
            <a:spLocks noChangeArrowheads="1"/>
          </p:cNvSpPr>
          <p:nvPr/>
        </p:nvSpPr>
        <p:spPr bwMode="auto">
          <a:xfrm>
            <a:off x="8263176" y="5932446"/>
            <a:ext cx="2176224" cy="343813"/>
          </a:xfrm>
          <a:prstGeom prst="rect">
            <a:avLst/>
          </a:prstGeom>
          <a:noFill/>
          <a:ln w="12700">
            <a:noFill/>
            <a:miter lim="800000"/>
            <a:headEnd type="none" w="sm" len="sm"/>
            <a:tailEnd type="none" w="sm" len="sm"/>
          </a:ln>
          <a:effectLst/>
        </p:spPr>
        <p:txBody>
          <a:bodyPr wrap="squar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algn="l">
              <a:lnSpc>
                <a:spcPct val="90000"/>
              </a:lnSpc>
            </a:pPr>
            <a:r>
              <a:rPr lang="en-US" sz="1800" b="0" dirty="0">
                <a:solidFill>
                  <a:schemeClr val="tx1"/>
                </a:solidFill>
                <a:latin typeface="Arial" charset="0"/>
              </a:rPr>
              <a:t>Multiple processes</a:t>
            </a:r>
          </a:p>
        </p:txBody>
      </p:sp>
      <p:sp>
        <p:nvSpPr>
          <p:cNvPr id="74" name="Oval 73"/>
          <p:cNvSpPr>
            <a:spLocks noChangeArrowheads="1"/>
          </p:cNvSpPr>
          <p:nvPr/>
        </p:nvSpPr>
        <p:spPr bwMode="auto">
          <a:xfrm>
            <a:off x="4267200" y="2133600"/>
            <a:ext cx="609600" cy="609600"/>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data</a:t>
            </a:r>
          </a:p>
        </p:txBody>
      </p:sp>
      <p:sp>
        <p:nvSpPr>
          <p:cNvPr id="75" name="Rectangle 74"/>
          <p:cNvSpPr>
            <a:spLocks noChangeArrowheads="1"/>
          </p:cNvSpPr>
          <p:nvPr/>
        </p:nvSpPr>
        <p:spPr bwMode="auto">
          <a:xfrm>
            <a:off x="3962401" y="2895600"/>
            <a:ext cx="1236663" cy="609600"/>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dirty="0">
                <a:solidFill>
                  <a:schemeClr val="tx1"/>
                </a:solidFill>
                <a:latin typeface="Arial" charset="0"/>
              </a:rPr>
              <a:t>program</a:t>
            </a:r>
          </a:p>
        </p:txBody>
      </p:sp>
      <p:cxnSp>
        <p:nvCxnSpPr>
          <p:cNvPr id="76" name="AutoShape 7"/>
          <p:cNvCxnSpPr>
            <a:cxnSpLocks noChangeShapeType="1"/>
            <a:stCxn id="74" idx="4"/>
            <a:endCxn id="75" idx="0"/>
          </p:cNvCxnSpPr>
          <p:nvPr/>
        </p:nvCxnSpPr>
        <p:spPr bwMode="auto">
          <a:xfrm>
            <a:off x="4572000" y="2743200"/>
            <a:ext cx="8732" cy="152400"/>
          </a:xfrm>
          <a:prstGeom prst="straightConnector1">
            <a:avLst/>
          </a:prstGeom>
          <a:noFill/>
          <a:ln w="12700">
            <a:solidFill>
              <a:schemeClr val="tx1"/>
            </a:solidFill>
            <a:round/>
            <a:headEnd type="none" w="sm" len="sm"/>
            <a:tailEnd type="none" w="sm" len="sm"/>
          </a:ln>
          <a:effectLst/>
        </p:spPr>
      </p:cxnSp>
      <p:sp>
        <p:nvSpPr>
          <p:cNvPr id="77" name="Line 8"/>
          <p:cNvSpPr>
            <a:spLocks noChangeShapeType="1"/>
          </p:cNvSpPr>
          <p:nvPr/>
        </p:nvSpPr>
        <p:spPr bwMode="auto">
          <a:xfrm>
            <a:off x="5275263" y="2514600"/>
            <a:ext cx="381000" cy="0"/>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p>
            <a:pPr algn="ctr" fontAlgn="base">
              <a:spcBef>
                <a:spcPct val="0"/>
              </a:spcBef>
              <a:spcAft>
                <a:spcPct val="0"/>
              </a:spcAft>
            </a:pPr>
            <a:endParaRPr lang="en-US" sz="4400" b="1">
              <a:solidFill>
                <a:schemeClr val="tx2"/>
              </a:solidFill>
              <a:latin typeface="Tahoma" pitchFamily="34" charset="0"/>
            </a:endParaRPr>
          </a:p>
        </p:txBody>
      </p:sp>
      <p:sp>
        <p:nvSpPr>
          <p:cNvPr id="79" name="Text Box 10"/>
          <p:cNvSpPr txBox="1">
            <a:spLocks noChangeArrowheads="1"/>
          </p:cNvSpPr>
          <p:nvPr/>
        </p:nvSpPr>
        <p:spPr bwMode="auto">
          <a:xfrm>
            <a:off x="5641976" y="2322513"/>
            <a:ext cx="1015319" cy="371513"/>
          </a:xfrm>
          <a:prstGeom prst="rect">
            <a:avLst/>
          </a:prstGeom>
          <a:noFill/>
          <a:ln w="12700">
            <a:noFill/>
            <a:miter lim="800000"/>
            <a:headEnd type="none" w="sm" len="sm"/>
            <a:tailEnd type="none" w="sm" len="sm"/>
          </a:ln>
          <a:effectLst/>
        </p:spPr>
        <p:txBody>
          <a:bodyPr wrap="non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algn="l"/>
            <a:r>
              <a:rPr lang="en-US" sz="1800" b="0">
                <a:solidFill>
                  <a:schemeClr val="tx1"/>
                </a:solidFill>
                <a:latin typeface="Arial" charset="0"/>
              </a:rPr>
              <a:t>memory</a:t>
            </a:r>
          </a:p>
        </p:txBody>
      </p:sp>
      <p:sp>
        <p:nvSpPr>
          <p:cNvPr id="80" name="Text Box 11"/>
          <p:cNvSpPr txBox="1">
            <a:spLocks noChangeArrowheads="1"/>
          </p:cNvSpPr>
          <p:nvPr/>
        </p:nvSpPr>
        <p:spPr bwMode="auto">
          <a:xfrm>
            <a:off x="5656264" y="2997201"/>
            <a:ext cx="2118185" cy="371513"/>
          </a:xfrm>
          <a:prstGeom prst="rect">
            <a:avLst/>
          </a:prstGeom>
          <a:noFill/>
          <a:ln w="12700">
            <a:noFill/>
            <a:miter lim="800000"/>
            <a:headEnd type="none" w="sm" len="sm"/>
            <a:tailEnd type="none" w="sm" len="sm"/>
          </a:ln>
          <a:effectLst/>
        </p:spPr>
        <p:txBody>
          <a:bodyPr wrap="non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algn="l"/>
            <a:r>
              <a:rPr lang="en-US" sz="1800" b="0">
                <a:solidFill>
                  <a:schemeClr val="tx1"/>
                </a:solidFill>
                <a:latin typeface="Arial" charset="0"/>
              </a:rPr>
              <a:t>Processor/Process</a:t>
            </a:r>
          </a:p>
        </p:txBody>
      </p:sp>
      <p:cxnSp>
        <p:nvCxnSpPr>
          <p:cNvPr id="3" name="Straight Connector 2"/>
          <p:cNvCxnSpPr/>
          <p:nvPr/>
        </p:nvCxnSpPr>
        <p:spPr>
          <a:xfrm>
            <a:off x="1752600" y="3733800"/>
            <a:ext cx="8428038" cy="0"/>
          </a:xfrm>
          <a:prstGeom prst="line">
            <a:avLst/>
          </a:prstGeom>
          <a:ln w="317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25217" y="6642556"/>
            <a:ext cx="661640" cy="215444"/>
          </a:xfrm>
          <a:prstGeom prst="rect">
            <a:avLst/>
          </a:prstGeom>
        </p:spPr>
        <p:txBody>
          <a:bodyPr wrap="square">
            <a:spAutoFit/>
          </a:bodyPr>
          <a:lstStyle/>
          <a:p>
            <a:r>
              <a:rPr lang="en-US" sz="800" dirty="0"/>
              <a:t>[ICHEC]→</a:t>
            </a:r>
          </a:p>
        </p:txBody>
      </p:sp>
      <p:sp>
        <p:nvSpPr>
          <p:cNvPr id="45" name="Line 65"/>
          <p:cNvSpPr>
            <a:spLocks noChangeShapeType="1"/>
          </p:cNvSpPr>
          <p:nvPr/>
        </p:nvSpPr>
        <p:spPr bwMode="auto">
          <a:xfrm>
            <a:off x="6097630" y="5583746"/>
            <a:ext cx="2198643" cy="484545"/>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47" name="Oval 46"/>
          <p:cNvSpPr>
            <a:spLocks noChangeArrowheads="1"/>
          </p:cNvSpPr>
          <p:nvPr/>
        </p:nvSpPr>
        <p:spPr bwMode="auto">
          <a:xfrm>
            <a:off x="2774917" y="4676762"/>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dirty="0">
                <a:solidFill>
                  <a:schemeClr val="tx1"/>
                </a:solidFill>
                <a:latin typeface="Arial" charset="0"/>
              </a:rPr>
              <a:t>data</a:t>
            </a:r>
          </a:p>
        </p:txBody>
      </p:sp>
      <p:sp>
        <p:nvSpPr>
          <p:cNvPr id="48" name="Rectangle 47"/>
          <p:cNvSpPr>
            <a:spLocks noChangeArrowheads="1"/>
          </p:cNvSpPr>
          <p:nvPr/>
        </p:nvSpPr>
        <p:spPr bwMode="auto">
          <a:xfrm>
            <a:off x="2630489" y="5214901"/>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dirty="0">
                <a:solidFill>
                  <a:schemeClr val="tx1"/>
                </a:solidFill>
                <a:latin typeface="Arial" charset="0"/>
              </a:rPr>
              <a:t>program</a:t>
            </a:r>
          </a:p>
        </p:txBody>
      </p:sp>
      <p:cxnSp>
        <p:nvCxnSpPr>
          <p:cNvPr id="49" name="AutoShape 43"/>
          <p:cNvCxnSpPr>
            <a:cxnSpLocks noChangeShapeType="1"/>
            <a:stCxn id="47" idx="4"/>
            <a:endCxn id="48" idx="0"/>
          </p:cNvCxnSpPr>
          <p:nvPr/>
        </p:nvCxnSpPr>
        <p:spPr bwMode="auto">
          <a:xfrm>
            <a:off x="3063773" y="5155108"/>
            <a:ext cx="0" cy="59793"/>
          </a:xfrm>
          <a:prstGeom prst="straightConnector1">
            <a:avLst/>
          </a:prstGeom>
          <a:noFill/>
          <a:ln w="12700">
            <a:solidFill>
              <a:schemeClr val="tx1"/>
            </a:solidFill>
            <a:round/>
            <a:headEnd type="none" w="sm" len="sm"/>
            <a:tailEnd type="none" w="sm" len="sm"/>
          </a:ln>
          <a:effectLst/>
        </p:spPr>
      </p:cxnSp>
      <p:sp>
        <p:nvSpPr>
          <p:cNvPr id="50" name="Oval 49"/>
          <p:cNvSpPr>
            <a:spLocks noChangeArrowheads="1"/>
          </p:cNvSpPr>
          <p:nvPr/>
        </p:nvSpPr>
        <p:spPr bwMode="auto">
          <a:xfrm>
            <a:off x="4002554" y="4676762"/>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data</a:t>
            </a:r>
          </a:p>
        </p:txBody>
      </p:sp>
      <p:sp>
        <p:nvSpPr>
          <p:cNvPr id="51" name="Rectangle 50"/>
          <p:cNvSpPr>
            <a:spLocks noChangeArrowheads="1"/>
          </p:cNvSpPr>
          <p:nvPr/>
        </p:nvSpPr>
        <p:spPr bwMode="auto">
          <a:xfrm>
            <a:off x="3858126" y="5214901"/>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dirty="0">
                <a:solidFill>
                  <a:schemeClr val="tx1"/>
                </a:solidFill>
                <a:latin typeface="Arial" charset="0"/>
              </a:rPr>
              <a:t>program</a:t>
            </a:r>
          </a:p>
        </p:txBody>
      </p:sp>
      <p:cxnSp>
        <p:nvCxnSpPr>
          <p:cNvPr id="52" name="AutoShape 46"/>
          <p:cNvCxnSpPr>
            <a:cxnSpLocks noChangeShapeType="1"/>
            <a:stCxn id="50" idx="4"/>
            <a:endCxn id="51" idx="0"/>
          </p:cNvCxnSpPr>
          <p:nvPr/>
        </p:nvCxnSpPr>
        <p:spPr bwMode="auto">
          <a:xfrm>
            <a:off x="4291409" y="5155108"/>
            <a:ext cx="0" cy="59793"/>
          </a:xfrm>
          <a:prstGeom prst="straightConnector1">
            <a:avLst/>
          </a:prstGeom>
          <a:noFill/>
          <a:ln w="12700">
            <a:solidFill>
              <a:schemeClr val="tx1"/>
            </a:solidFill>
            <a:round/>
            <a:headEnd type="none" w="sm" len="sm"/>
            <a:tailEnd type="none" w="sm" len="sm"/>
          </a:ln>
          <a:effectLst/>
        </p:spPr>
      </p:cxnSp>
      <p:sp>
        <p:nvSpPr>
          <p:cNvPr id="53" name="Oval 52"/>
          <p:cNvSpPr>
            <a:spLocks noChangeArrowheads="1"/>
          </p:cNvSpPr>
          <p:nvPr/>
        </p:nvSpPr>
        <p:spPr bwMode="auto">
          <a:xfrm>
            <a:off x="5230191" y="4676762"/>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data</a:t>
            </a:r>
          </a:p>
        </p:txBody>
      </p:sp>
      <p:sp>
        <p:nvSpPr>
          <p:cNvPr id="54" name="Rectangle 53"/>
          <p:cNvSpPr>
            <a:spLocks noChangeArrowheads="1"/>
          </p:cNvSpPr>
          <p:nvPr/>
        </p:nvSpPr>
        <p:spPr bwMode="auto">
          <a:xfrm>
            <a:off x="5085763" y="5214901"/>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program</a:t>
            </a:r>
          </a:p>
        </p:txBody>
      </p:sp>
      <p:cxnSp>
        <p:nvCxnSpPr>
          <p:cNvPr id="55" name="AutoShape 49"/>
          <p:cNvCxnSpPr>
            <a:cxnSpLocks noChangeShapeType="1"/>
            <a:stCxn id="53" idx="4"/>
            <a:endCxn id="54" idx="0"/>
          </p:cNvCxnSpPr>
          <p:nvPr/>
        </p:nvCxnSpPr>
        <p:spPr bwMode="auto">
          <a:xfrm>
            <a:off x="5519046" y="5155108"/>
            <a:ext cx="0" cy="59793"/>
          </a:xfrm>
          <a:prstGeom prst="straightConnector1">
            <a:avLst/>
          </a:prstGeom>
          <a:noFill/>
          <a:ln w="12700">
            <a:solidFill>
              <a:schemeClr val="tx1"/>
            </a:solidFill>
            <a:round/>
            <a:headEnd type="none" w="sm" len="sm"/>
            <a:tailEnd type="none" w="sm" len="sm"/>
          </a:ln>
          <a:effectLst/>
        </p:spPr>
      </p:cxnSp>
      <p:sp>
        <p:nvSpPr>
          <p:cNvPr id="56" name="Oval 55"/>
          <p:cNvSpPr>
            <a:spLocks noChangeArrowheads="1"/>
          </p:cNvSpPr>
          <p:nvPr/>
        </p:nvSpPr>
        <p:spPr bwMode="auto">
          <a:xfrm>
            <a:off x="7179967" y="4676762"/>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data</a:t>
            </a:r>
          </a:p>
        </p:txBody>
      </p:sp>
      <p:sp>
        <p:nvSpPr>
          <p:cNvPr id="57" name="Rectangle 56"/>
          <p:cNvSpPr>
            <a:spLocks noChangeArrowheads="1"/>
          </p:cNvSpPr>
          <p:nvPr/>
        </p:nvSpPr>
        <p:spPr bwMode="auto">
          <a:xfrm>
            <a:off x="7035539" y="5214901"/>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program</a:t>
            </a:r>
          </a:p>
        </p:txBody>
      </p:sp>
      <p:cxnSp>
        <p:nvCxnSpPr>
          <p:cNvPr id="58" name="AutoShape 52"/>
          <p:cNvCxnSpPr>
            <a:cxnSpLocks noChangeShapeType="1"/>
            <a:stCxn id="56" idx="4"/>
            <a:endCxn id="57" idx="0"/>
          </p:cNvCxnSpPr>
          <p:nvPr/>
        </p:nvCxnSpPr>
        <p:spPr bwMode="auto">
          <a:xfrm>
            <a:off x="7468822" y="5155108"/>
            <a:ext cx="0" cy="59793"/>
          </a:xfrm>
          <a:prstGeom prst="straightConnector1">
            <a:avLst/>
          </a:prstGeom>
          <a:noFill/>
          <a:ln w="12700">
            <a:solidFill>
              <a:schemeClr val="tx1"/>
            </a:solidFill>
            <a:round/>
            <a:headEnd type="none" w="sm" len="sm"/>
            <a:tailEnd type="none" w="sm" len="sm"/>
          </a:ln>
          <a:effectLst/>
        </p:spPr>
      </p:cxnSp>
      <p:sp>
        <p:nvSpPr>
          <p:cNvPr id="59" name="Oval 58"/>
          <p:cNvSpPr>
            <a:spLocks noChangeArrowheads="1"/>
          </p:cNvSpPr>
          <p:nvPr/>
        </p:nvSpPr>
        <p:spPr bwMode="auto">
          <a:xfrm>
            <a:off x="6168972" y="5155108"/>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60" name="Oval 59"/>
          <p:cNvSpPr>
            <a:spLocks noChangeArrowheads="1"/>
          </p:cNvSpPr>
          <p:nvPr/>
        </p:nvSpPr>
        <p:spPr bwMode="auto">
          <a:xfrm>
            <a:off x="6313400" y="5155108"/>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61" name="Oval 60"/>
          <p:cNvSpPr>
            <a:spLocks noChangeArrowheads="1"/>
          </p:cNvSpPr>
          <p:nvPr/>
        </p:nvSpPr>
        <p:spPr bwMode="auto">
          <a:xfrm>
            <a:off x="6457827" y="5155108"/>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62" name="Oval 61"/>
          <p:cNvSpPr>
            <a:spLocks noChangeArrowheads="1"/>
          </p:cNvSpPr>
          <p:nvPr/>
        </p:nvSpPr>
        <p:spPr bwMode="auto">
          <a:xfrm>
            <a:off x="6602255" y="5155108"/>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63" name="Oval 62"/>
          <p:cNvSpPr>
            <a:spLocks noChangeArrowheads="1"/>
          </p:cNvSpPr>
          <p:nvPr/>
        </p:nvSpPr>
        <p:spPr bwMode="auto">
          <a:xfrm>
            <a:off x="6746683" y="5155108"/>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64" name="Freeform 63"/>
          <p:cNvSpPr>
            <a:spLocks/>
          </p:cNvSpPr>
          <p:nvPr/>
        </p:nvSpPr>
        <p:spPr bwMode="auto">
          <a:xfrm>
            <a:off x="2984915" y="5862370"/>
            <a:ext cx="4283275" cy="617246"/>
          </a:xfrm>
          <a:custGeom>
            <a:avLst/>
            <a:gdLst>
              <a:gd name="T0" fmla="*/ 160 w 2896"/>
              <a:gd name="T1" fmla="*/ 68 h 444"/>
              <a:gd name="T2" fmla="*/ 448 w 2896"/>
              <a:gd name="T3" fmla="*/ 116 h 444"/>
              <a:gd name="T4" fmla="*/ 816 w 2896"/>
              <a:gd name="T5" fmla="*/ 28 h 444"/>
              <a:gd name="T6" fmla="*/ 912 w 2896"/>
              <a:gd name="T7" fmla="*/ 28 h 444"/>
              <a:gd name="T8" fmla="*/ 1336 w 2896"/>
              <a:gd name="T9" fmla="*/ 148 h 444"/>
              <a:gd name="T10" fmla="*/ 1232 w 2896"/>
              <a:gd name="T11" fmla="*/ 12 h 444"/>
              <a:gd name="T12" fmla="*/ 1648 w 2896"/>
              <a:gd name="T13" fmla="*/ 76 h 444"/>
              <a:gd name="T14" fmla="*/ 1792 w 2896"/>
              <a:gd name="T15" fmla="*/ 20 h 444"/>
              <a:gd name="T16" fmla="*/ 2176 w 2896"/>
              <a:gd name="T17" fmla="*/ 116 h 444"/>
              <a:gd name="T18" fmla="*/ 2416 w 2896"/>
              <a:gd name="T19" fmla="*/ 20 h 444"/>
              <a:gd name="T20" fmla="*/ 2848 w 2896"/>
              <a:gd name="T21" fmla="*/ 116 h 444"/>
              <a:gd name="T22" fmla="*/ 2704 w 2896"/>
              <a:gd name="T23" fmla="*/ 308 h 444"/>
              <a:gd name="T24" fmla="*/ 2240 w 2896"/>
              <a:gd name="T25" fmla="*/ 340 h 444"/>
              <a:gd name="T26" fmla="*/ 2288 w 2896"/>
              <a:gd name="T27" fmla="*/ 412 h 444"/>
              <a:gd name="T28" fmla="*/ 1608 w 2896"/>
              <a:gd name="T29" fmla="*/ 396 h 444"/>
              <a:gd name="T30" fmla="*/ 1224 w 2896"/>
              <a:gd name="T31" fmla="*/ 356 h 444"/>
              <a:gd name="T32" fmla="*/ 1224 w 2896"/>
              <a:gd name="T33" fmla="*/ 444 h 444"/>
              <a:gd name="T34" fmla="*/ 360 w 2896"/>
              <a:gd name="T35" fmla="*/ 356 h 444"/>
              <a:gd name="T36" fmla="*/ 368 w 2896"/>
              <a:gd name="T37" fmla="*/ 436 h 444"/>
              <a:gd name="T38" fmla="*/ 64 w 2896"/>
              <a:gd name="T39" fmla="*/ 308 h 444"/>
              <a:gd name="T40" fmla="*/ 16 w 2896"/>
              <a:gd name="T41" fmla="*/ 164 h 444"/>
              <a:gd name="T42" fmla="*/ 160 w 2896"/>
              <a:gd name="T43" fmla="*/ 68 h 4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552 w 10000"/>
              <a:gd name="connsiteY0" fmla="*/ 1532 h 11378"/>
              <a:gd name="connsiteX1" fmla="*/ 1547 w 10000"/>
              <a:gd name="connsiteY1" fmla="*/ 2613 h 11378"/>
              <a:gd name="connsiteX2" fmla="*/ 2818 w 10000"/>
              <a:gd name="connsiteY2" fmla="*/ 631 h 11378"/>
              <a:gd name="connsiteX3" fmla="*/ 3149 w 10000"/>
              <a:gd name="connsiteY3" fmla="*/ 631 h 11378"/>
              <a:gd name="connsiteX4" fmla="*/ 4613 w 10000"/>
              <a:gd name="connsiteY4" fmla="*/ 3333 h 11378"/>
              <a:gd name="connsiteX5" fmla="*/ 4254 w 10000"/>
              <a:gd name="connsiteY5" fmla="*/ 270 h 11378"/>
              <a:gd name="connsiteX6" fmla="*/ 5691 w 10000"/>
              <a:gd name="connsiteY6" fmla="*/ 1712 h 11378"/>
              <a:gd name="connsiteX7" fmla="*/ 6188 w 10000"/>
              <a:gd name="connsiteY7" fmla="*/ 450 h 11378"/>
              <a:gd name="connsiteX8" fmla="*/ 7514 w 10000"/>
              <a:gd name="connsiteY8" fmla="*/ 2613 h 11378"/>
              <a:gd name="connsiteX9" fmla="*/ 8343 w 10000"/>
              <a:gd name="connsiteY9" fmla="*/ 450 h 11378"/>
              <a:gd name="connsiteX10" fmla="*/ 9834 w 10000"/>
              <a:gd name="connsiteY10" fmla="*/ 2613 h 11378"/>
              <a:gd name="connsiteX11" fmla="*/ 9337 w 10000"/>
              <a:gd name="connsiteY11" fmla="*/ 6937 h 11378"/>
              <a:gd name="connsiteX12" fmla="*/ 7735 w 10000"/>
              <a:gd name="connsiteY12" fmla="*/ 7658 h 11378"/>
              <a:gd name="connsiteX13" fmla="*/ 7901 w 10000"/>
              <a:gd name="connsiteY13" fmla="*/ 9279 h 11378"/>
              <a:gd name="connsiteX14" fmla="*/ 5552 w 10000"/>
              <a:gd name="connsiteY14" fmla="*/ 8919 h 11378"/>
              <a:gd name="connsiteX15" fmla="*/ 4227 w 10000"/>
              <a:gd name="connsiteY15" fmla="*/ 8018 h 11378"/>
              <a:gd name="connsiteX16" fmla="*/ 3858 w 10000"/>
              <a:gd name="connsiteY16" fmla="*/ 11378 h 11378"/>
              <a:gd name="connsiteX17" fmla="*/ 1243 w 10000"/>
              <a:gd name="connsiteY17" fmla="*/ 8018 h 11378"/>
              <a:gd name="connsiteX18" fmla="*/ 1271 w 10000"/>
              <a:gd name="connsiteY18" fmla="*/ 9820 h 11378"/>
              <a:gd name="connsiteX19" fmla="*/ 221 w 10000"/>
              <a:gd name="connsiteY19" fmla="*/ 6937 h 11378"/>
              <a:gd name="connsiteX20" fmla="*/ 55 w 10000"/>
              <a:gd name="connsiteY20" fmla="*/ 3694 h 11378"/>
              <a:gd name="connsiteX21" fmla="*/ 552 w 10000"/>
              <a:gd name="connsiteY21" fmla="*/ 1532 h 1137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1271 w 10000"/>
              <a:gd name="connsiteY18" fmla="*/ 9820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709 w 10000"/>
              <a:gd name="connsiteY18" fmla="*/ 8622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8405 w 10000"/>
              <a:gd name="connsiteY12" fmla="*/ 8622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709 w 10000"/>
              <a:gd name="connsiteY18" fmla="*/ 8622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495 h 11671"/>
              <a:gd name="connsiteX1" fmla="*/ 1547 w 10000"/>
              <a:gd name="connsiteY1" fmla="*/ 2576 h 11671"/>
              <a:gd name="connsiteX2" fmla="*/ 2818 w 10000"/>
              <a:gd name="connsiteY2" fmla="*/ 594 h 11671"/>
              <a:gd name="connsiteX3" fmla="*/ 3149 w 10000"/>
              <a:gd name="connsiteY3" fmla="*/ 594 h 11671"/>
              <a:gd name="connsiteX4" fmla="*/ 4032 w 10000"/>
              <a:gd name="connsiteY4" fmla="*/ 3074 h 11671"/>
              <a:gd name="connsiteX5" fmla="*/ 4254 w 10000"/>
              <a:gd name="connsiteY5" fmla="*/ 233 h 11671"/>
              <a:gd name="connsiteX6" fmla="*/ 5691 w 10000"/>
              <a:gd name="connsiteY6" fmla="*/ 1675 h 11671"/>
              <a:gd name="connsiteX7" fmla="*/ 6188 w 10000"/>
              <a:gd name="connsiteY7" fmla="*/ 413 h 11671"/>
              <a:gd name="connsiteX8" fmla="*/ 7514 w 10000"/>
              <a:gd name="connsiteY8" fmla="*/ 2576 h 11671"/>
              <a:gd name="connsiteX9" fmla="*/ 8343 w 10000"/>
              <a:gd name="connsiteY9" fmla="*/ 413 h 11671"/>
              <a:gd name="connsiteX10" fmla="*/ 9834 w 10000"/>
              <a:gd name="connsiteY10" fmla="*/ 2576 h 11671"/>
              <a:gd name="connsiteX11" fmla="*/ 9337 w 10000"/>
              <a:gd name="connsiteY11" fmla="*/ 6900 h 11671"/>
              <a:gd name="connsiteX12" fmla="*/ 8405 w 10000"/>
              <a:gd name="connsiteY12" fmla="*/ 8585 h 11671"/>
              <a:gd name="connsiteX13" fmla="*/ 7901 w 10000"/>
              <a:gd name="connsiteY13" fmla="*/ 9242 h 11671"/>
              <a:gd name="connsiteX14" fmla="*/ 5552 w 10000"/>
              <a:gd name="connsiteY14" fmla="*/ 8882 h 11671"/>
              <a:gd name="connsiteX15" fmla="*/ 4557 w 10000"/>
              <a:gd name="connsiteY15" fmla="*/ 9963 h 11671"/>
              <a:gd name="connsiteX16" fmla="*/ 3858 w 10000"/>
              <a:gd name="connsiteY16" fmla="*/ 11341 h 11671"/>
              <a:gd name="connsiteX17" fmla="*/ 1243 w 10000"/>
              <a:gd name="connsiteY17" fmla="*/ 7981 h 11671"/>
              <a:gd name="connsiteX18" fmla="*/ 709 w 10000"/>
              <a:gd name="connsiteY18" fmla="*/ 8585 h 11671"/>
              <a:gd name="connsiteX19" fmla="*/ 221 w 10000"/>
              <a:gd name="connsiteY19" fmla="*/ 6900 h 11671"/>
              <a:gd name="connsiteX20" fmla="*/ 55 w 10000"/>
              <a:gd name="connsiteY20" fmla="*/ 3657 h 11671"/>
              <a:gd name="connsiteX21" fmla="*/ 552 w 10000"/>
              <a:gd name="connsiteY21" fmla="*/ 1495 h 11671"/>
              <a:gd name="connsiteX0" fmla="*/ 552 w 10000"/>
              <a:gd name="connsiteY0" fmla="*/ 1495 h 11901"/>
              <a:gd name="connsiteX1" fmla="*/ 1547 w 10000"/>
              <a:gd name="connsiteY1" fmla="*/ 2576 h 11901"/>
              <a:gd name="connsiteX2" fmla="*/ 2818 w 10000"/>
              <a:gd name="connsiteY2" fmla="*/ 594 h 11901"/>
              <a:gd name="connsiteX3" fmla="*/ 3149 w 10000"/>
              <a:gd name="connsiteY3" fmla="*/ 594 h 11901"/>
              <a:gd name="connsiteX4" fmla="*/ 4032 w 10000"/>
              <a:gd name="connsiteY4" fmla="*/ 3074 h 11901"/>
              <a:gd name="connsiteX5" fmla="*/ 4254 w 10000"/>
              <a:gd name="connsiteY5" fmla="*/ 233 h 11901"/>
              <a:gd name="connsiteX6" fmla="*/ 5691 w 10000"/>
              <a:gd name="connsiteY6" fmla="*/ 1675 h 11901"/>
              <a:gd name="connsiteX7" fmla="*/ 6188 w 10000"/>
              <a:gd name="connsiteY7" fmla="*/ 413 h 11901"/>
              <a:gd name="connsiteX8" fmla="*/ 7514 w 10000"/>
              <a:gd name="connsiteY8" fmla="*/ 2576 h 11901"/>
              <a:gd name="connsiteX9" fmla="*/ 8343 w 10000"/>
              <a:gd name="connsiteY9" fmla="*/ 413 h 11901"/>
              <a:gd name="connsiteX10" fmla="*/ 9834 w 10000"/>
              <a:gd name="connsiteY10" fmla="*/ 2576 h 11901"/>
              <a:gd name="connsiteX11" fmla="*/ 9337 w 10000"/>
              <a:gd name="connsiteY11" fmla="*/ 6900 h 11901"/>
              <a:gd name="connsiteX12" fmla="*/ 8405 w 10000"/>
              <a:gd name="connsiteY12" fmla="*/ 8585 h 11901"/>
              <a:gd name="connsiteX13" fmla="*/ 7901 w 10000"/>
              <a:gd name="connsiteY13" fmla="*/ 9242 h 11901"/>
              <a:gd name="connsiteX14" fmla="*/ 5552 w 10000"/>
              <a:gd name="connsiteY14" fmla="*/ 8882 h 11901"/>
              <a:gd name="connsiteX15" fmla="*/ 4732 w 10000"/>
              <a:gd name="connsiteY15" fmla="*/ 11341 h 11901"/>
              <a:gd name="connsiteX16" fmla="*/ 3858 w 10000"/>
              <a:gd name="connsiteY16" fmla="*/ 11341 h 11901"/>
              <a:gd name="connsiteX17" fmla="*/ 1243 w 10000"/>
              <a:gd name="connsiteY17" fmla="*/ 7981 h 11901"/>
              <a:gd name="connsiteX18" fmla="*/ 709 w 10000"/>
              <a:gd name="connsiteY18" fmla="*/ 8585 h 11901"/>
              <a:gd name="connsiteX19" fmla="*/ 221 w 10000"/>
              <a:gd name="connsiteY19" fmla="*/ 6900 h 11901"/>
              <a:gd name="connsiteX20" fmla="*/ 55 w 10000"/>
              <a:gd name="connsiteY20" fmla="*/ 3657 h 11901"/>
              <a:gd name="connsiteX21" fmla="*/ 552 w 10000"/>
              <a:gd name="connsiteY21" fmla="*/ 1495 h 11901"/>
              <a:gd name="connsiteX0" fmla="*/ 552 w 10000"/>
              <a:gd name="connsiteY0" fmla="*/ 1495 h 11671"/>
              <a:gd name="connsiteX1" fmla="*/ 1547 w 10000"/>
              <a:gd name="connsiteY1" fmla="*/ 2576 h 11671"/>
              <a:gd name="connsiteX2" fmla="*/ 2818 w 10000"/>
              <a:gd name="connsiteY2" fmla="*/ 594 h 11671"/>
              <a:gd name="connsiteX3" fmla="*/ 3149 w 10000"/>
              <a:gd name="connsiteY3" fmla="*/ 594 h 11671"/>
              <a:gd name="connsiteX4" fmla="*/ 4032 w 10000"/>
              <a:gd name="connsiteY4" fmla="*/ 3074 h 11671"/>
              <a:gd name="connsiteX5" fmla="*/ 4254 w 10000"/>
              <a:gd name="connsiteY5" fmla="*/ 233 h 11671"/>
              <a:gd name="connsiteX6" fmla="*/ 5691 w 10000"/>
              <a:gd name="connsiteY6" fmla="*/ 1675 h 11671"/>
              <a:gd name="connsiteX7" fmla="*/ 6188 w 10000"/>
              <a:gd name="connsiteY7" fmla="*/ 413 h 11671"/>
              <a:gd name="connsiteX8" fmla="*/ 7514 w 10000"/>
              <a:gd name="connsiteY8" fmla="*/ 2576 h 11671"/>
              <a:gd name="connsiteX9" fmla="*/ 8343 w 10000"/>
              <a:gd name="connsiteY9" fmla="*/ 413 h 11671"/>
              <a:gd name="connsiteX10" fmla="*/ 9834 w 10000"/>
              <a:gd name="connsiteY10" fmla="*/ 2576 h 11671"/>
              <a:gd name="connsiteX11" fmla="*/ 9337 w 10000"/>
              <a:gd name="connsiteY11" fmla="*/ 6900 h 11671"/>
              <a:gd name="connsiteX12" fmla="*/ 8405 w 10000"/>
              <a:gd name="connsiteY12" fmla="*/ 8585 h 11671"/>
              <a:gd name="connsiteX13" fmla="*/ 7901 w 10000"/>
              <a:gd name="connsiteY13" fmla="*/ 9242 h 11671"/>
              <a:gd name="connsiteX14" fmla="*/ 5552 w 10000"/>
              <a:gd name="connsiteY14" fmla="*/ 8882 h 11671"/>
              <a:gd name="connsiteX15" fmla="*/ 4732 w 10000"/>
              <a:gd name="connsiteY15" fmla="*/ 9963 h 11671"/>
              <a:gd name="connsiteX16" fmla="*/ 3858 w 10000"/>
              <a:gd name="connsiteY16" fmla="*/ 11341 h 11671"/>
              <a:gd name="connsiteX17" fmla="*/ 1243 w 10000"/>
              <a:gd name="connsiteY17" fmla="*/ 7981 h 11671"/>
              <a:gd name="connsiteX18" fmla="*/ 709 w 10000"/>
              <a:gd name="connsiteY18" fmla="*/ 8585 h 11671"/>
              <a:gd name="connsiteX19" fmla="*/ 221 w 10000"/>
              <a:gd name="connsiteY19" fmla="*/ 6900 h 11671"/>
              <a:gd name="connsiteX20" fmla="*/ 55 w 10000"/>
              <a:gd name="connsiteY20" fmla="*/ 3657 h 11671"/>
              <a:gd name="connsiteX21" fmla="*/ 552 w 10000"/>
              <a:gd name="connsiteY21" fmla="*/ 1495 h 11671"/>
              <a:gd name="connsiteX0" fmla="*/ 552 w 10000"/>
              <a:gd name="connsiteY0" fmla="*/ 1495 h 11671"/>
              <a:gd name="connsiteX1" fmla="*/ 1547 w 10000"/>
              <a:gd name="connsiteY1" fmla="*/ 2576 h 11671"/>
              <a:gd name="connsiteX2" fmla="*/ 2818 w 10000"/>
              <a:gd name="connsiteY2" fmla="*/ 594 h 11671"/>
              <a:gd name="connsiteX3" fmla="*/ 3149 w 10000"/>
              <a:gd name="connsiteY3" fmla="*/ 594 h 11671"/>
              <a:gd name="connsiteX4" fmla="*/ 4032 w 10000"/>
              <a:gd name="connsiteY4" fmla="*/ 3074 h 11671"/>
              <a:gd name="connsiteX5" fmla="*/ 4254 w 10000"/>
              <a:gd name="connsiteY5" fmla="*/ 233 h 11671"/>
              <a:gd name="connsiteX6" fmla="*/ 5691 w 10000"/>
              <a:gd name="connsiteY6" fmla="*/ 1675 h 11671"/>
              <a:gd name="connsiteX7" fmla="*/ 6188 w 10000"/>
              <a:gd name="connsiteY7" fmla="*/ 413 h 11671"/>
              <a:gd name="connsiteX8" fmla="*/ 7514 w 10000"/>
              <a:gd name="connsiteY8" fmla="*/ 2576 h 11671"/>
              <a:gd name="connsiteX9" fmla="*/ 8343 w 10000"/>
              <a:gd name="connsiteY9" fmla="*/ 413 h 11671"/>
              <a:gd name="connsiteX10" fmla="*/ 9834 w 10000"/>
              <a:gd name="connsiteY10" fmla="*/ 2576 h 11671"/>
              <a:gd name="connsiteX11" fmla="*/ 9337 w 10000"/>
              <a:gd name="connsiteY11" fmla="*/ 6900 h 11671"/>
              <a:gd name="connsiteX12" fmla="*/ 8405 w 10000"/>
              <a:gd name="connsiteY12" fmla="*/ 8585 h 11671"/>
              <a:gd name="connsiteX13" fmla="*/ 7901 w 10000"/>
              <a:gd name="connsiteY13" fmla="*/ 9242 h 11671"/>
              <a:gd name="connsiteX14" fmla="*/ 5956 w 10000"/>
              <a:gd name="connsiteY14" fmla="*/ 9963 h 11671"/>
              <a:gd name="connsiteX15" fmla="*/ 4732 w 10000"/>
              <a:gd name="connsiteY15" fmla="*/ 9963 h 11671"/>
              <a:gd name="connsiteX16" fmla="*/ 3858 w 10000"/>
              <a:gd name="connsiteY16" fmla="*/ 11341 h 11671"/>
              <a:gd name="connsiteX17" fmla="*/ 1243 w 10000"/>
              <a:gd name="connsiteY17" fmla="*/ 7981 h 11671"/>
              <a:gd name="connsiteX18" fmla="*/ 709 w 10000"/>
              <a:gd name="connsiteY18" fmla="*/ 8585 h 11671"/>
              <a:gd name="connsiteX19" fmla="*/ 221 w 10000"/>
              <a:gd name="connsiteY19" fmla="*/ 6900 h 11671"/>
              <a:gd name="connsiteX20" fmla="*/ 55 w 10000"/>
              <a:gd name="connsiteY20" fmla="*/ 3657 h 11671"/>
              <a:gd name="connsiteX21" fmla="*/ 552 w 10000"/>
              <a:gd name="connsiteY21" fmla="*/ 1495 h 11671"/>
              <a:gd name="connsiteX0" fmla="*/ 512 w 9831"/>
              <a:gd name="connsiteY0" fmla="*/ 1267 h 11160"/>
              <a:gd name="connsiteX1" fmla="*/ 1507 w 9831"/>
              <a:gd name="connsiteY1" fmla="*/ 2348 h 11160"/>
              <a:gd name="connsiteX2" fmla="*/ 2778 w 9831"/>
              <a:gd name="connsiteY2" fmla="*/ 366 h 11160"/>
              <a:gd name="connsiteX3" fmla="*/ 3109 w 9831"/>
              <a:gd name="connsiteY3" fmla="*/ 366 h 11160"/>
              <a:gd name="connsiteX4" fmla="*/ 3687 w 9831"/>
              <a:gd name="connsiteY4" fmla="*/ 2046 h 11160"/>
              <a:gd name="connsiteX5" fmla="*/ 4214 w 9831"/>
              <a:gd name="connsiteY5" fmla="*/ 5 h 11160"/>
              <a:gd name="connsiteX6" fmla="*/ 5651 w 9831"/>
              <a:gd name="connsiteY6" fmla="*/ 1447 h 11160"/>
              <a:gd name="connsiteX7" fmla="*/ 6148 w 9831"/>
              <a:gd name="connsiteY7" fmla="*/ 185 h 11160"/>
              <a:gd name="connsiteX8" fmla="*/ 7474 w 9831"/>
              <a:gd name="connsiteY8" fmla="*/ 2348 h 11160"/>
              <a:gd name="connsiteX9" fmla="*/ 8303 w 9831"/>
              <a:gd name="connsiteY9" fmla="*/ 185 h 11160"/>
              <a:gd name="connsiteX10" fmla="*/ 9794 w 9831"/>
              <a:gd name="connsiteY10" fmla="*/ 2348 h 11160"/>
              <a:gd name="connsiteX11" fmla="*/ 9297 w 9831"/>
              <a:gd name="connsiteY11" fmla="*/ 6672 h 11160"/>
              <a:gd name="connsiteX12" fmla="*/ 8365 w 9831"/>
              <a:gd name="connsiteY12" fmla="*/ 8357 h 11160"/>
              <a:gd name="connsiteX13" fmla="*/ 7861 w 9831"/>
              <a:gd name="connsiteY13" fmla="*/ 9014 h 11160"/>
              <a:gd name="connsiteX14" fmla="*/ 5916 w 9831"/>
              <a:gd name="connsiteY14" fmla="*/ 9735 h 11160"/>
              <a:gd name="connsiteX15" fmla="*/ 4692 w 9831"/>
              <a:gd name="connsiteY15" fmla="*/ 9735 h 11160"/>
              <a:gd name="connsiteX16" fmla="*/ 3818 w 9831"/>
              <a:gd name="connsiteY16" fmla="*/ 11113 h 11160"/>
              <a:gd name="connsiteX17" fmla="*/ 1203 w 9831"/>
              <a:gd name="connsiteY17" fmla="*/ 7753 h 11160"/>
              <a:gd name="connsiteX18" fmla="*/ 669 w 9831"/>
              <a:gd name="connsiteY18" fmla="*/ 8357 h 11160"/>
              <a:gd name="connsiteX19" fmla="*/ 181 w 9831"/>
              <a:gd name="connsiteY19" fmla="*/ 6672 h 11160"/>
              <a:gd name="connsiteX20" fmla="*/ 15 w 9831"/>
              <a:gd name="connsiteY20" fmla="*/ 3429 h 11160"/>
              <a:gd name="connsiteX21" fmla="*/ 512 w 9831"/>
              <a:gd name="connsiteY21" fmla="*/ 1267 h 1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31" h="11160">
                <a:moveTo>
                  <a:pt x="512" y="1267"/>
                </a:moveTo>
                <a:cubicBezTo>
                  <a:pt x="761" y="1086"/>
                  <a:pt x="1131" y="2505"/>
                  <a:pt x="1507" y="2348"/>
                </a:cubicBezTo>
                <a:cubicBezTo>
                  <a:pt x="1883" y="2190"/>
                  <a:pt x="2512" y="703"/>
                  <a:pt x="2778" y="366"/>
                </a:cubicBezTo>
                <a:cubicBezTo>
                  <a:pt x="3044" y="28"/>
                  <a:pt x="2958" y="86"/>
                  <a:pt x="3109" y="366"/>
                </a:cubicBezTo>
                <a:cubicBezTo>
                  <a:pt x="3260" y="646"/>
                  <a:pt x="3504" y="2114"/>
                  <a:pt x="3687" y="2046"/>
                </a:cubicBezTo>
                <a:cubicBezTo>
                  <a:pt x="3870" y="1979"/>
                  <a:pt x="3887" y="105"/>
                  <a:pt x="4214" y="5"/>
                </a:cubicBezTo>
                <a:cubicBezTo>
                  <a:pt x="4541" y="-95"/>
                  <a:pt x="5329" y="1424"/>
                  <a:pt x="5651" y="1447"/>
                </a:cubicBezTo>
                <a:cubicBezTo>
                  <a:pt x="5972" y="1469"/>
                  <a:pt x="5844" y="28"/>
                  <a:pt x="6148" y="185"/>
                </a:cubicBezTo>
                <a:cubicBezTo>
                  <a:pt x="6452" y="343"/>
                  <a:pt x="7115" y="2348"/>
                  <a:pt x="7474" y="2348"/>
                </a:cubicBezTo>
                <a:cubicBezTo>
                  <a:pt x="7833" y="2348"/>
                  <a:pt x="7916" y="185"/>
                  <a:pt x="8303" y="185"/>
                </a:cubicBezTo>
                <a:cubicBezTo>
                  <a:pt x="8689" y="185"/>
                  <a:pt x="9629" y="1267"/>
                  <a:pt x="9794" y="2348"/>
                </a:cubicBezTo>
                <a:cubicBezTo>
                  <a:pt x="9960" y="3429"/>
                  <a:pt x="9535" y="5671"/>
                  <a:pt x="9297" y="6672"/>
                </a:cubicBezTo>
                <a:cubicBezTo>
                  <a:pt x="9059" y="7674"/>
                  <a:pt x="8603" y="7974"/>
                  <a:pt x="8365" y="8357"/>
                </a:cubicBezTo>
                <a:cubicBezTo>
                  <a:pt x="8127" y="8740"/>
                  <a:pt x="8269" y="8784"/>
                  <a:pt x="7861" y="9014"/>
                </a:cubicBezTo>
                <a:cubicBezTo>
                  <a:pt x="7453" y="9244"/>
                  <a:pt x="6444" y="9615"/>
                  <a:pt x="5916" y="9735"/>
                </a:cubicBezTo>
                <a:cubicBezTo>
                  <a:pt x="5388" y="9855"/>
                  <a:pt x="5042" y="9505"/>
                  <a:pt x="4692" y="9735"/>
                </a:cubicBezTo>
                <a:cubicBezTo>
                  <a:pt x="4342" y="9965"/>
                  <a:pt x="4399" y="11443"/>
                  <a:pt x="3818" y="11113"/>
                </a:cubicBezTo>
                <a:cubicBezTo>
                  <a:pt x="3237" y="10783"/>
                  <a:pt x="1728" y="8212"/>
                  <a:pt x="1203" y="7753"/>
                </a:cubicBezTo>
                <a:cubicBezTo>
                  <a:pt x="678" y="7294"/>
                  <a:pt x="838" y="8537"/>
                  <a:pt x="669" y="8357"/>
                </a:cubicBezTo>
                <a:cubicBezTo>
                  <a:pt x="500" y="8177"/>
                  <a:pt x="290" y="7493"/>
                  <a:pt x="181" y="6672"/>
                </a:cubicBezTo>
                <a:cubicBezTo>
                  <a:pt x="72" y="5851"/>
                  <a:pt x="-40" y="4330"/>
                  <a:pt x="15" y="3429"/>
                </a:cubicBezTo>
                <a:cubicBezTo>
                  <a:pt x="70" y="2528"/>
                  <a:pt x="264" y="1447"/>
                  <a:pt x="512" y="1267"/>
                </a:cubicBezTo>
                <a:close/>
              </a:path>
            </a:pathLst>
          </a:custGeom>
          <a:solidFill>
            <a:srgbClr val="FF99CC"/>
          </a:solidFill>
          <a:ln w="28575" cap="flat" cmpd="sng">
            <a:solidFill>
              <a:schemeClr val="tx1"/>
            </a:solidFill>
            <a:prstDash val="solid"/>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65" name="Text Box 59"/>
          <p:cNvSpPr txBox="1">
            <a:spLocks noChangeArrowheads="1"/>
          </p:cNvSpPr>
          <p:nvPr/>
        </p:nvSpPr>
        <p:spPr bwMode="auto">
          <a:xfrm>
            <a:off x="3713698" y="6012144"/>
            <a:ext cx="2605498" cy="371513"/>
          </a:xfrm>
          <a:prstGeom prst="rect">
            <a:avLst/>
          </a:prstGeom>
          <a:noFill/>
          <a:ln w="12700">
            <a:noFill/>
            <a:miter lim="800000"/>
            <a:headEnd type="none" w="sm" len="sm"/>
            <a:tailEnd type="none" w="sm" len="sm"/>
          </a:ln>
          <a:effectLst/>
        </p:spPr>
        <p:txBody>
          <a:bodyPr wrap="non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algn="l"/>
            <a:r>
              <a:rPr lang="en-US" sz="1800" b="0" dirty="0">
                <a:solidFill>
                  <a:schemeClr val="tx1"/>
                </a:solidFill>
                <a:latin typeface="Arial" charset="0"/>
              </a:rPr>
              <a:t>communication network</a:t>
            </a:r>
          </a:p>
        </p:txBody>
      </p:sp>
      <p:cxnSp>
        <p:nvCxnSpPr>
          <p:cNvPr id="66" name="AutoShape 60"/>
          <p:cNvCxnSpPr>
            <a:cxnSpLocks noChangeShapeType="1"/>
            <a:stCxn id="48" idx="2"/>
            <a:endCxn id="64" idx="0"/>
          </p:cNvCxnSpPr>
          <p:nvPr/>
        </p:nvCxnSpPr>
        <p:spPr bwMode="auto">
          <a:xfrm>
            <a:off x="3063773" y="5693247"/>
            <a:ext cx="144216" cy="239199"/>
          </a:xfrm>
          <a:prstGeom prst="straightConnector1">
            <a:avLst/>
          </a:prstGeom>
          <a:noFill/>
          <a:ln w="38100">
            <a:solidFill>
              <a:schemeClr val="tx1"/>
            </a:solidFill>
            <a:round/>
            <a:headEnd type="none" w="sm" len="sm"/>
            <a:tailEnd type="none" w="sm" len="sm"/>
          </a:ln>
          <a:effectLst/>
        </p:spPr>
      </p:cxnSp>
      <p:cxnSp>
        <p:nvCxnSpPr>
          <p:cNvPr id="67" name="AutoShape 61"/>
          <p:cNvCxnSpPr>
            <a:cxnSpLocks noChangeShapeType="1"/>
            <a:stCxn id="51" idx="2"/>
            <a:endCxn id="64" idx="3"/>
          </p:cNvCxnSpPr>
          <p:nvPr/>
        </p:nvCxnSpPr>
        <p:spPr bwMode="auto">
          <a:xfrm>
            <a:off x="4291410" y="5693247"/>
            <a:ext cx="48067" cy="189366"/>
          </a:xfrm>
          <a:prstGeom prst="straightConnector1">
            <a:avLst/>
          </a:prstGeom>
          <a:noFill/>
          <a:ln w="38100">
            <a:solidFill>
              <a:schemeClr val="tx1"/>
            </a:solidFill>
            <a:round/>
            <a:headEnd type="none" w="sm" len="sm"/>
            <a:tailEnd type="none" w="sm" len="sm"/>
          </a:ln>
          <a:effectLst/>
        </p:spPr>
      </p:cxnSp>
      <p:cxnSp>
        <p:nvCxnSpPr>
          <p:cNvPr id="68" name="AutoShape 62"/>
          <p:cNvCxnSpPr>
            <a:cxnSpLocks noChangeShapeType="1"/>
            <a:stCxn id="54" idx="2"/>
            <a:endCxn id="64" idx="6"/>
          </p:cNvCxnSpPr>
          <p:nvPr/>
        </p:nvCxnSpPr>
        <p:spPr bwMode="auto">
          <a:xfrm flipH="1">
            <a:off x="5447003" y="5693247"/>
            <a:ext cx="72044" cy="249155"/>
          </a:xfrm>
          <a:prstGeom prst="straightConnector1">
            <a:avLst/>
          </a:prstGeom>
          <a:noFill/>
          <a:ln w="38100">
            <a:solidFill>
              <a:schemeClr val="tx1"/>
            </a:solidFill>
            <a:round/>
            <a:headEnd type="none" w="sm" len="sm"/>
            <a:tailEnd type="none" w="sm" len="sm"/>
          </a:ln>
          <a:effectLst/>
        </p:spPr>
      </p:cxnSp>
      <p:cxnSp>
        <p:nvCxnSpPr>
          <p:cNvPr id="69" name="AutoShape 63"/>
          <p:cNvCxnSpPr>
            <a:cxnSpLocks noChangeShapeType="1"/>
            <a:stCxn id="57" idx="2"/>
            <a:endCxn id="64" idx="10"/>
          </p:cNvCxnSpPr>
          <p:nvPr/>
        </p:nvCxnSpPr>
        <p:spPr bwMode="auto">
          <a:xfrm flipH="1">
            <a:off x="7252069" y="5693247"/>
            <a:ext cx="216754" cy="298988"/>
          </a:xfrm>
          <a:prstGeom prst="straightConnector1">
            <a:avLst/>
          </a:prstGeom>
          <a:noFill/>
          <a:ln w="38100">
            <a:solidFill>
              <a:schemeClr val="tx1"/>
            </a:solidFill>
            <a:round/>
            <a:headEnd type="none" w="sm" len="sm"/>
            <a:tailEnd type="none" w="sm" len="sm"/>
          </a:ln>
          <a:effectLst/>
        </p:spPr>
      </p:cxnSp>
      <p:sp>
        <p:nvSpPr>
          <p:cNvPr id="78" name="Line 9"/>
          <p:cNvSpPr>
            <a:spLocks noChangeShapeType="1"/>
          </p:cNvSpPr>
          <p:nvPr/>
        </p:nvSpPr>
        <p:spPr bwMode="auto">
          <a:xfrm>
            <a:off x="5275263" y="3200400"/>
            <a:ext cx="381000" cy="0"/>
          </a:xfrm>
          <a:prstGeom prst="line">
            <a:avLst/>
          </a:prstGeom>
          <a:noFill/>
          <a:ln w="12700">
            <a:solidFill>
              <a:srgbClr val="C00000"/>
            </a:solidFill>
            <a:prstDash val="sysDot"/>
            <a:round/>
            <a:headEnd type="arrow" w="sm" len="sm"/>
            <a:tailEnd type="none" w="sm" len="sm"/>
          </a:ln>
          <a:effectLst/>
        </p:spPr>
        <p:txBody>
          <a:bodyPr wrap="none" lIns="90000" tIns="46800" rIns="90000" bIns="46800" anchor="ctr"/>
          <a:lstStyle/>
          <a:p>
            <a:pPr algn="ctr" fontAlgn="base">
              <a:spcBef>
                <a:spcPct val="0"/>
              </a:spcBef>
              <a:spcAft>
                <a:spcPct val="0"/>
              </a:spcAft>
            </a:pPr>
            <a:endParaRPr lang="en-US" sz="4400" b="1">
              <a:solidFill>
                <a:schemeClr val="tx2"/>
              </a:solidFill>
              <a:latin typeface="Tahoma" pitchFamily="34" charset="0"/>
            </a:endParaRPr>
          </a:p>
        </p:txBody>
      </p:sp>
      <p:sp>
        <p:nvSpPr>
          <p:cNvPr id="5" name="Rectangle 4">
            <a:extLst>
              <a:ext uri="{FF2B5EF4-FFF2-40B4-BE49-F238E27FC236}">
                <a16:creationId xmlns:a16="http://schemas.microsoft.com/office/drawing/2014/main" id="{BA52427C-51C5-470F-841D-743C61C289F8}"/>
              </a:ext>
            </a:extLst>
          </p:cNvPr>
          <p:cNvSpPr/>
          <p:nvPr/>
        </p:nvSpPr>
        <p:spPr>
          <a:xfrm>
            <a:off x="2483005" y="4586868"/>
            <a:ext cx="5452199" cy="589703"/>
          </a:xfrm>
          <a:prstGeom prst="rect">
            <a:avLst/>
          </a:prstGeom>
          <a:noFill/>
          <a:ln>
            <a:solidFill>
              <a:srgbClr val="C8202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83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7" grpId="0"/>
      <p:bldP spid="70" grpId="0" animBg="1"/>
      <p:bldP spid="71" grpId="0" animBg="1"/>
      <p:bldP spid="72" grpId="0"/>
      <p:bldP spid="73" grpId="0"/>
      <p:bldP spid="45" grpId="0" animBg="1"/>
      <p:bldP spid="47" grpId="0" animBg="1"/>
      <p:bldP spid="48" grpId="0" animBg="1"/>
      <p:bldP spid="50" grpId="0" animBg="1"/>
      <p:bldP spid="51" grpId="0" animBg="1"/>
      <p:bldP spid="53" grpId="0" animBg="1"/>
      <p:bldP spid="54" grpId="0" animBg="1"/>
      <p:bldP spid="56" grpId="0" animBg="1"/>
      <p:bldP spid="57" grpId="0" animBg="1"/>
      <p:bldP spid="59" grpId="0" animBg="1"/>
      <p:bldP spid="60" grpId="0" animBg="1"/>
      <p:bldP spid="61" grpId="0" animBg="1"/>
      <p:bldP spid="62" grpId="0" animBg="1"/>
      <p:bldP spid="63" grpId="0" animBg="1"/>
      <p:bldP spid="64" grpId="0" animBg="1"/>
      <p:bldP spid="65"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2"/>
          <p:cNvSpPr>
            <a:spLocks noGrp="1" noChangeArrowheads="1"/>
          </p:cNvSpPr>
          <p:nvPr>
            <p:ph type="title"/>
          </p:nvPr>
        </p:nvSpPr>
        <p:spPr/>
        <p:txBody>
          <a:bodyPr>
            <a:normAutofit/>
          </a:bodyPr>
          <a:lstStyle/>
          <a:p>
            <a:pPr eaLnBrk="1" hangingPunct="1"/>
            <a:r>
              <a:rPr lang="en-US" dirty="0"/>
              <a:t>Fundamental Concepts: Process/Program/Processor</a:t>
            </a:r>
          </a:p>
        </p:txBody>
      </p:sp>
      <p:sp>
        <p:nvSpPr>
          <p:cNvPr id="11267" name="Slide Number Placeholder 5"/>
          <p:cNvSpPr>
            <a:spLocks noGrp="1"/>
          </p:cNvSpPr>
          <p:nvPr>
            <p:ph type="sldNum" sz="quarter" idx="12"/>
          </p:nvPr>
        </p:nvSpPr>
        <p:spPr>
          <a:noFill/>
          <a:ln>
            <a:miter lim="800000"/>
            <a:headEnd/>
            <a:tailEnd/>
          </a:ln>
        </p:spPr>
        <p:txBody>
          <a:bodyPr/>
          <a:lstStyle/>
          <a:p>
            <a:fld id="{C557A947-9760-4322-B511-89F1FC1132D1}" type="slidenum">
              <a:rPr lang="en-US"/>
              <a:pPr/>
              <a:t>86</a:t>
            </a:fld>
            <a:endParaRPr lang="en-US"/>
          </a:p>
        </p:txBody>
      </p:sp>
      <p:sp>
        <p:nvSpPr>
          <p:cNvPr id="11268" name="Rectangle 3"/>
          <p:cNvSpPr>
            <a:spLocks noGrp="1" noChangeArrowheads="1"/>
          </p:cNvSpPr>
          <p:nvPr>
            <p:ph type="body" idx="4294967295"/>
          </p:nvPr>
        </p:nvSpPr>
        <p:spPr>
          <a:xfrm>
            <a:off x="114300" y="1676400"/>
            <a:ext cx="11928348" cy="2819400"/>
          </a:xfrm>
        </p:spPr>
        <p:txBody>
          <a:bodyPr/>
          <a:lstStyle/>
          <a:p>
            <a:pPr eaLnBrk="1" hangingPunct="1"/>
            <a:r>
              <a:rPr lang="en-GB" sz="2000" dirty="0"/>
              <a:t>A </a:t>
            </a:r>
            <a:r>
              <a:rPr lang="en-GB" sz="2000" b="1" dirty="0">
                <a:solidFill>
                  <a:srgbClr val="0070C0"/>
                </a:solidFill>
              </a:rPr>
              <a:t>process</a:t>
            </a:r>
            <a:r>
              <a:rPr lang="en-GB" sz="2000" dirty="0"/>
              <a:t> is a </a:t>
            </a:r>
            <a:r>
              <a:rPr lang="en-GB" sz="2000" b="1" dirty="0">
                <a:solidFill>
                  <a:srgbClr val="0070C0"/>
                </a:solidFill>
              </a:rPr>
              <a:t>software program</a:t>
            </a:r>
            <a:r>
              <a:rPr lang="en-GB" sz="2000" dirty="0"/>
              <a:t> executing a task on a </a:t>
            </a:r>
            <a:r>
              <a:rPr lang="en-GB" sz="2000" b="1" dirty="0">
                <a:solidFill>
                  <a:srgbClr val="0070C0"/>
                </a:solidFill>
              </a:rPr>
              <a:t>processor</a:t>
            </a:r>
          </a:p>
          <a:p>
            <a:pPr eaLnBrk="1" hangingPunct="1"/>
            <a:endParaRPr lang="en-US" sz="2000" b="1" dirty="0"/>
          </a:p>
          <a:p>
            <a:pPr eaLnBrk="1" hangingPunct="1"/>
            <a:r>
              <a:rPr lang="en-US" sz="2000" dirty="0"/>
              <a:t>In other words, each process in an MPI job runs an instance of a </a:t>
            </a:r>
            <a:r>
              <a:rPr lang="en-US" sz="2000" b="1" dirty="0"/>
              <a:t>program:</a:t>
            </a:r>
          </a:p>
          <a:p>
            <a:pPr lvl="1" eaLnBrk="1" hangingPunct="1"/>
            <a:r>
              <a:rPr lang="en-US" sz="1800" dirty="0"/>
              <a:t>Program written in a conventional sequential language, e.g., C, C++, Fortran</a:t>
            </a:r>
          </a:p>
          <a:p>
            <a:pPr lvl="1" eaLnBrk="1" hangingPunct="1"/>
            <a:r>
              <a:rPr lang="en-US" sz="1800" dirty="0"/>
              <a:t>The variables of each program have the </a:t>
            </a:r>
            <a:r>
              <a:rPr lang="en-US" sz="1800" dirty="0">
                <a:solidFill>
                  <a:srgbClr val="C00000"/>
                </a:solidFill>
              </a:rPr>
              <a:t>same name </a:t>
            </a:r>
            <a:r>
              <a:rPr lang="en-US" sz="1800" dirty="0"/>
              <a:t>but </a:t>
            </a:r>
            <a:r>
              <a:rPr lang="en-US" sz="1800" dirty="0">
                <a:solidFill>
                  <a:srgbClr val="C00000"/>
                </a:solidFill>
              </a:rPr>
              <a:t>different locations </a:t>
            </a:r>
            <a:r>
              <a:rPr lang="en-US" sz="1800" dirty="0"/>
              <a:t>(distributed memory) and </a:t>
            </a:r>
            <a:r>
              <a:rPr lang="en-US" sz="1800" dirty="0">
                <a:solidFill>
                  <a:srgbClr val="C00000"/>
                </a:solidFill>
              </a:rPr>
              <a:t>different values</a:t>
            </a:r>
            <a:endParaRPr lang="en-US" sz="1200" dirty="0"/>
          </a:p>
          <a:p>
            <a:pPr lvl="1" eaLnBrk="1" hangingPunct="1"/>
            <a:r>
              <a:rPr lang="en-US" sz="1800" dirty="0"/>
              <a:t>Communicate via special send &amp; receive routines (</a:t>
            </a:r>
            <a:r>
              <a:rPr lang="en-US" sz="1800" b="1" dirty="0"/>
              <a:t>message passing</a:t>
            </a:r>
            <a:r>
              <a:rPr lang="en-US" sz="1800" dirty="0"/>
              <a:t>)</a:t>
            </a:r>
            <a:endParaRPr lang="en-US" sz="1800" b="1" i="1" dirty="0"/>
          </a:p>
        </p:txBody>
      </p:sp>
      <p:grpSp>
        <p:nvGrpSpPr>
          <p:cNvPr id="2" name="Group 1"/>
          <p:cNvGrpSpPr/>
          <p:nvPr/>
        </p:nvGrpSpPr>
        <p:grpSpPr>
          <a:xfrm>
            <a:off x="3233059" y="4439554"/>
            <a:ext cx="5271617" cy="1818506"/>
            <a:chOff x="2057400" y="4648200"/>
            <a:chExt cx="5271617" cy="1818506"/>
          </a:xfrm>
        </p:grpSpPr>
        <p:sp>
          <p:nvSpPr>
            <p:cNvPr id="81" name="Oval 80"/>
            <p:cNvSpPr>
              <a:spLocks noChangeArrowheads="1"/>
            </p:cNvSpPr>
            <p:nvPr/>
          </p:nvSpPr>
          <p:spPr bwMode="auto">
            <a:xfrm>
              <a:off x="2201828" y="4648200"/>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data</a:t>
              </a:r>
            </a:p>
          </p:txBody>
        </p:sp>
        <p:sp>
          <p:nvSpPr>
            <p:cNvPr id="82" name="Rectangle 81"/>
            <p:cNvSpPr>
              <a:spLocks noChangeArrowheads="1"/>
            </p:cNvSpPr>
            <p:nvPr/>
          </p:nvSpPr>
          <p:spPr bwMode="auto">
            <a:xfrm>
              <a:off x="2057400" y="5186339"/>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program</a:t>
              </a:r>
            </a:p>
          </p:txBody>
        </p:sp>
        <p:cxnSp>
          <p:nvCxnSpPr>
            <p:cNvPr id="83" name="AutoShape 43"/>
            <p:cNvCxnSpPr>
              <a:cxnSpLocks noChangeShapeType="1"/>
              <a:stCxn id="81" idx="4"/>
              <a:endCxn id="82" idx="0"/>
            </p:cNvCxnSpPr>
            <p:nvPr/>
          </p:nvCxnSpPr>
          <p:spPr bwMode="auto">
            <a:xfrm>
              <a:off x="2490684" y="5126546"/>
              <a:ext cx="0" cy="59793"/>
            </a:xfrm>
            <a:prstGeom prst="straightConnector1">
              <a:avLst/>
            </a:prstGeom>
            <a:noFill/>
            <a:ln w="12700">
              <a:solidFill>
                <a:schemeClr val="tx1"/>
              </a:solidFill>
              <a:round/>
              <a:headEnd type="none" w="sm" len="sm"/>
              <a:tailEnd type="none" w="sm" len="sm"/>
            </a:ln>
            <a:effectLst/>
          </p:spPr>
        </p:cxnSp>
        <p:sp>
          <p:nvSpPr>
            <p:cNvPr id="84" name="Oval 83"/>
            <p:cNvSpPr>
              <a:spLocks noChangeArrowheads="1"/>
            </p:cNvSpPr>
            <p:nvPr/>
          </p:nvSpPr>
          <p:spPr bwMode="auto">
            <a:xfrm>
              <a:off x="3429465" y="4648200"/>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data</a:t>
              </a:r>
            </a:p>
          </p:txBody>
        </p:sp>
        <p:sp>
          <p:nvSpPr>
            <p:cNvPr id="85" name="Rectangle 84"/>
            <p:cNvSpPr>
              <a:spLocks noChangeArrowheads="1"/>
            </p:cNvSpPr>
            <p:nvPr/>
          </p:nvSpPr>
          <p:spPr bwMode="auto">
            <a:xfrm>
              <a:off x="3285037" y="5186339"/>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dirty="0">
                  <a:solidFill>
                    <a:schemeClr val="tx1"/>
                  </a:solidFill>
                  <a:latin typeface="Arial" charset="0"/>
                </a:rPr>
                <a:t>program</a:t>
              </a:r>
            </a:p>
          </p:txBody>
        </p:sp>
        <p:cxnSp>
          <p:nvCxnSpPr>
            <p:cNvPr id="86" name="AutoShape 46"/>
            <p:cNvCxnSpPr>
              <a:cxnSpLocks noChangeShapeType="1"/>
              <a:stCxn id="84" idx="4"/>
              <a:endCxn id="85" idx="0"/>
            </p:cNvCxnSpPr>
            <p:nvPr/>
          </p:nvCxnSpPr>
          <p:spPr bwMode="auto">
            <a:xfrm>
              <a:off x="3718320" y="5126546"/>
              <a:ext cx="0" cy="59793"/>
            </a:xfrm>
            <a:prstGeom prst="straightConnector1">
              <a:avLst/>
            </a:prstGeom>
            <a:noFill/>
            <a:ln w="12700">
              <a:solidFill>
                <a:schemeClr val="tx1"/>
              </a:solidFill>
              <a:round/>
              <a:headEnd type="none" w="sm" len="sm"/>
              <a:tailEnd type="none" w="sm" len="sm"/>
            </a:ln>
            <a:effectLst/>
          </p:spPr>
        </p:cxnSp>
        <p:sp>
          <p:nvSpPr>
            <p:cNvPr id="87" name="Oval 86"/>
            <p:cNvSpPr>
              <a:spLocks noChangeArrowheads="1"/>
            </p:cNvSpPr>
            <p:nvPr/>
          </p:nvSpPr>
          <p:spPr bwMode="auto">
            <a:xfrm>
              <a:off x="4657102" y="4648200"/>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data</a:t>
              </a:r>
            </a:p>
          </p:txBody>
        </p:sp>
        <p:sp>
          <p:nvSpPr>
            <p:cNvPr id="88" name="Rectangle 87"/>
            <p:cNvSpPr>
              <a:spLocks noChangeArrowheads="1"/>
            </p:cNvSpPr>
            <p:nvPr/>
          </p:nvSpPr>
          <p:spPr bwMode="auto">
            <a:xfrm>
              <a:off x="4512674" y="5186339"/>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program</a:t>
              </a:r>
            </a:p>
          </p:txBody>
        </p:sp>
        <p:cxnSp>
          <p:nvCxnSpPr>
            <p:cNvPr id="89" name="AutoShape 49"/>
            <p:cNvCxnSpPr>
              <a:cxnSpLocks noChangeShapeType="1"/>
              <a:stCxn id="87" idx="4"/>
              <a:endCxn id="88" idx="0"/>
            </p:cNvCxnSpPr>
            <p:nvPr/>
          </p:nvCxnSpPr>
          <p:spPr bwMode="auto">
            <a:xfrm>
              <a:off x="4945957" y="5126546"/>
              <a:ext cx="0" cy="59793"/>
            </a:xfrm>
            <a:prstGeom prst="straightConnector1">
              <a:avLst/>
            </a:prstGeom>
            <a:noFill/>
            <a:ln w="12700">
              <a:solidFill>
                <a:schemeClr val="tx1"/>
              </a:solidFill>
              <a:round/>
              <a:headEnd type="none" w="sm" len="sm"/>
              <a:tailEnd type="none" w="sm" len="sm"/>
            </a:ln>
            <a:effectLst/>
          </p:spPr>
        </p:cxnSp>
        <p:sp>
          <p:nvSpPr>
            <p:cNvPr id="90" name="Oval 89"/>
            <p:cNvSpPr>
              <a:spLocks noChangeArrowheads="1"/>
            </p:cNvSpPr>
            <p:nvPr/>
          </p:nvSpPr>
          <p:spPr bwMode="auto">
            <a:xfrm>
              <a:off x="6606878" y="4648200"/>
              <a:ext cx="577711" cy="478346"/>
            </a:xfrm>
            <a:prstGeom prst="ellipse">
              <a:avLst/>
            </a:prstGeom>
            <a:solidFill>
              <a:srgbClr val="99CCFF"/>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data</a:t>
              </a:r>
            </a:p>
          </p:txBody>
        </p:sp>
        <p:sp>
          <p:nvSpPr>
            <p:cNvPr id="91" name="Rectangle 90"/>
            <p:cNvSpPr>
              <a:spLocks noChangeArrowheads="1"/>
            </p:cNvSpPr>
            <p:nvPr/>
          </p:nvSpPr>
          <p:spPr bwMode="auto">
            <a:xfrm>
              <a:off x="6462450" y="5186339"/>
              <a:ext cx="866567" cy="478346"/>
            </a:xfrm>
            <a:prstGeom prst="rect">
              <a:avLst/>
            </a:prstGeom>
            <a:solidFill>
              <a:srgbClr val="FFFF00"/>
            </a:solidFill>
            <a:ln w="12700">
              <a:solidFill>
                <a:schemeClr val="tx1"/>
              </a:solidFill>
              <a:miter lim="800000"/>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r>
                <a:rPr lang="en-US" sz="1800" b="0">
                  <a:solidFill>
                    <a:schemeClr val="tx1"/>
                  </a:solidFill>
                  <a:latin typeface="Arial" charset="0"/>
                </a:rPr>
                <a:t>program</a:t>
              </a:r>
            </a:p>
          </p:txBody>
        </p:sp>
        <p:cxnSp>
          <p:nvCxnSpPr>
            <p:cNvPr id="92" name="AutoShape 52"/>
            <p:cNvCxnSpPr>
              <a:cxnSpLocks noChangeShapeType="1"/>
              <a:stCxn id="90" idx="4"/>
              <a:endCxn id="91" idx="0"/>
            </p:cNvCxnSpPr>
            <p:nvPr/>
          </p:nvCxnSpPr>
          <p:spPr bwMode="auto">
            <a:xfrm>
              <a:off x="6895733" y="5126546"/>
              <a:ext cx="0" cy="59793"/>
            </a:xfrm>
            <a:prstGeom prst="straightConnector1">
              <a:avLst/>
            </a:prstGeom>
            <a:noFill/>
            <a:ln w="12700">
              <a:solidFill>
                <a:schemeClr val="tx1"/>
              </a:solidFill>
              <a:round/>
              <a:headEnd type="none" w="sm" len="sm"/>
              <a:tailEnd type="none" w="sm" len="sm"/>
            </a:ln>
            <a:effectLst/>
          </p:spPr>
        </p:cxnSp>
        <p:sp>
          <p:nvSpPr>
            <p:cNvPr id="93" name="Oval 92"/>
            <p:cNvSpPr>
              <a:spLocks noChangeArrowheads="1"/>
            </p:cNvSpPr>
            <p:nvPr/>
          </p:nvSpPr>
          <p:spPr bwMode="auto">
            <a:xfrm>
              <a:off x="5595883"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94" name="Oval 93"/>
            <p:cNvSpPr>
              <a:spLocks noChangeArrowheads="1"/>
            </p:cNvSpPr>
            <p:nvPr/>
          </p:nvSpPr>
          <p:spPr bwMode="auto">
            <a:xfrm>
              <a:off x="5740311"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95" name="Oval 94"/>
            <p:cNvSpPr>
              <a:spLocks noChangeArrowheads="1"/>
            </p:cNvSpPr>
            <p:nvPr/>
          </p:nvSpPr>
          <p:spPr bwMode="auto">
            <a:xfrm>
              <a:off x="5884738"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96" name="Oval 95"/>
            <p:cNvSpPr>
              <a:spLocks noChangeArrowheads="1"/>
            </p:cNvSpPr>
            <p:nvPr/>
          </p:nvSpPr>
          <p:spPr bwMode="auto">
            <a:xfrm>
              <a:off x="6029166"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97" name="Oval 96"/>
            <p:cNvSpPr>
              <a:spLocks noChangeArrowheads="1"/>
            </p:cNvSpPr>
            <p:nvPr/>
          </p:nvSpPr>
          <p:spPr bwMode="auto">
            <a:xfrm>
              <a:off x="6173594" y="5126546"/>
              <a:ext cx="72214" cy="59793"/>
            </a:xfrm>
            <a:prstGeom prst="ellipse">
              <a:avLst/>
            </a:prstGeom>
            <a:solidFill>
              <a:schemeClr val="tx1"/>
            </a:solidFill>
            <a:ln w="12700">
              <a:solidFill>
                <a:schemeClr val="tx1"/>
              </a:solidFill>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98" name="Freeform 97"/>
            <p:cNvSpPr>
              <a:spLocks/>
            </p:cNvSpPr>
            <p:nvPr/>
          </p:nvSpPr>
          <p:spPr bwMode="auto">
            <a:xfrm>
              <a:off x="2394398" y="5819152"/>
              <a:ext cx="4356907" cy="647554"/>
            </a:xfrm>
            <a:custGeom>
              <a:avLst/>
              <a:gdLst>
                <a:gd name="T0" fmla="*/ 160 w 2896"/>
                <a:gd name="T1" fmla="*/ 68 h 444"/>
                <a:gd name="T2" fmla="*/ 448 w 2896"/>
                <a:gd name="T3" fmla="*/ 116 h 444"/>
                <a:gd name="T4" fmla="*/ 816 w 2896"/>
                <a:gd name="T5" fmla="*/ 28 h 444"/>
                <a:gd name="T6" fmla="*/ 912 w 2896"/>
                <a:gd name="T7" fmla="*/ 28 h 444"/>
                <a:gd name="T8" fmla="*/ 1336 w 2896"/>
                <a:gd name="T9" fmla="*/ 148 h 444"/>
                <a:gd name="T10" fmla="*/ 1232 w 2896"/>
                <a:gd name="T11" fmla="*/ 12 h 444"/>
                <a:gd name="T12" fmla="*/ 1648 w 2896"/>
                <a:gd name="T13" fmla="*/ 76 h 444"/>
                <a:gd name="T14" fmla="*/ 1792 w 2896"/>
                <a:gd name="T15" fmla="*/ 20 h 444"/>
                <a:gd name="T16" fmla="*/ 2176 w 2896"/>
                <a:gd name="T17" fmla="*/ 116 h 444"/>
                <a:gd name="T18" fmla="*/ 2416 w 2896"/>
                <a:gd name="T19" fmla="*/ 20 h 444"/>
                <a:gd name="T20" fmla="*/ 2848 w 2896"/>
                <a:gd name="T21" fmla="*/ 116 h 444"/>
                <a:gd name="T22" fmla="*/ 2704 w 2896"/>
                <a:gd name="T23" fmla="*/ 308 h 444"/>
                <a:gd name="T24" fmla="*/ 2240 w 2896"/>
                <a:gd name="T25" fmla="*/ 340 h 444"/>
                <a:gd name="T26" fmla="*/ 2288 w 2896"/>
                <a:gd name="T27" fmla="*/ 412 h 444"/>
                <a:gd name="T28" fmla="*/ 1608 w 2896"/>
                <a:gd name="T29" fmla="*/ 396 h 444"/>
                <a:gd name="T30" fmla="*/ 1224 w 2896"/>
                <a:gd name="T31" fmla="*/ 356 h 444"/>
                <a:gd name="T32" fmla="*/ 1224 w 2896"/>
                <a:gd name="T33" fmla="*/ 444 h 444"/>
                <a:gd name="T34" fmla="*/ 360 w 2896"/>
                <a:gd name="T35" fmla="*/ 356 h 444"/>
                <a:gd name="T36" fmla="*/ 368 w 2896"/>
                <a:gd name="T37" fmla="*/ 436 h 444"/>
                <a:gd name="T38" fmla="*/ 64 w 2896"/>
                <a:gd name="T39" fmla="*/ 308 h 444"/>
                <a:gd name="T40" fmla="*/ 16 w 2896"/>
                <a:gd name="T41" fmla="*/ 164 h 444"/>
                <a:gd name="T42" fmla="*/ 160 w 2896"/>
                <a:gd name="T43" fmla="*/ 68 h 4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552 w 10000"/>
                <a:gd name="connsiteY0" fmla="*/ 1532 h 11378"/>
                <a:gd name="connsiteX1" fmla="*/ 1547 w 10000"/>
                <a:gd name="connsiteY1" fmla="*/ 2613 h 11378"/>
                <a:gd name="connsiteX2" fmla="*/ 2818 w 10000"/>
                <a:gd name="connsiteY2" fmla="*/ 631 h 11378"/>
                <a:gd name="connsiteX3" fmla="*/ 3149 w 10000"/>
                <a:gd name="connsiteY3" fmla="*/ 631 h 11378"/>
                <a:gd name="connsiteX4" fmla="*/ 4613 w 10000"/>
                <a:gd name="connsiteY4" fmla="*/ 3333 h 11378"/>
                <a:gd name="connsiteX5" fmla="*/ 4254 w 10000"/>
                <a:gd name="connsiteY5" fmla="*/ 270 h 11378"/>
                <a:gd name="connsiteX6" fmla="*/ 5691 w 10000"/>
                <a:gd name="connsiteY6" fmla="*/ 1712 h 11378"/>
                <a:gd name="connsiteX7" fmla="*/ 6188 w 10000"/>
                <a:gd name="connsiteY7" fmla="*/ 450 h 11378"/>
                <a:gd name="connsiteX8" fmla="*/ 7514 w 10000"/>
                <a:gd name="connsiteY8" fmla="*/ 2613 h 11378"/>
                <a:gd name="connsiteX9" fmla="*/ 8343 w 10000"/>
                <a:gd name="connsiteY9" fmla="*/ 450 h 11378"/>
                <a:gd name="connsiteX10" fmla="*/ 9834 w 10000"/>
                <a:gd name="connsiteY10" fmla="*/ 2613 h 11378"/>
                <a:gd name="connsiteX11" fmla="*/ 9337 w 10000"/>
                <a:gd name="connsiteY11" fmla="*/ 6937 h 11378"/>
                <a:gd name="connsiteX12" fmla="*/ 7735 w 10000"/>
                <a:gd name="connsiteY12" fmla="*/ 7658 h 11378"/>
                <a:gd name="connsiteX13" fmla="*/ 7901 w 10000"/>
                <a:gd name="connsiteY13" fmla="*/ 9279 h 11378"/>
                <a:gd name="connsiteX14" fmla="*/ 5552 w 10000"/>
                <a:gd name="connsiteY14" fmla="*/ 8919 h 11378"/>
                <a:gd name="connsiteX15" fmla="*/ 4227 w 10000"/>
                <a:gd name="connsiteY15" fmla="*/ 8018 h 11378"/>
                <a:gd name="connsiteX16" fmla="*/ 3858 w 10000"/>
                <a:gd name="connsiteY16" fmla="*/ 11378 h 11378"/>
                <a:gd name="connsiteX17" fmla="*/ 1243 w 10000"/>
                <a:gd name="connsiteY17" fmla="*/ 8018 h 11378"/>
                <a:gd name="connsiteX18" fmla="*/ 1271 w 10000"/>
                <a:gd name="connsiteY18" fmla="*/ 9820 h 11378"/>
                <a:gd name="connsiteX19" fmla="*/ 221 w 10000"/>
                <a:gd name="connsiteY19" fmla="*/ 6937 h 11378"/>
                <a:gd name="connsiteX20" fmla="*/ 55 w 10000"/>
                <a:gd name="connsiteY20" fmla="*/ 3694 h 11378"/>
                <a:gd name="connsiteX21" fmla="*/ 552 w 10000"/>
                <a:gd name="connsiteY21" fmla="*/ 1532 h 1137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1271 w 10000"/>
                <a:gd name="connsiteY18" fmla="*/ 9820 h 11708"/>
                <a:gd name="connsiteX19" fmla="*/ 221 w 10000"/>
                <a:gd name="connsiteY19" fmla="*/ 6937 h 11708"/>
                <a:gd name="connsiteX20" fmla="*/ 55 w 10000"/>
                <a:gd name="connsiteY20" fmla="*/ 3694 h 11708"/>
                <a:gd name="connsiteX21" fmla="*/ 552 w 10000"/>
                <a:gd name="connsiteY21" fmla="*/ 1532 h 11708"/>
                <a:gd name="connsiteX0" fmla="*/ 552 w 10000"/>
                <a:gd name="connsiteY0" fmla="*/ 1532 h 11708"/>
                <a:gd name="connsiteX1" fmla="*/ 1547 w 10000"/>
                <a:gd name="connsiteY1" fmla="*/ 2613 h 11708"/>
                <a:gd name="connsiteX2" fmla="*/ 2818 w 10000"/>
                <a:gd name="connsiteY2" fmla="*/ 631 h 11708"/>
                <a:gd name="connsiteX3" fmla="*/ 3149 w 10000"/>
                <a:gd name="connsiteY3" fmla="*/ 631 h 11708"/>
                <a:gd name="connsiteX4" fmla="*/ 4613 w 10000"/>
                <a:gd name="connsiteY4" fmla="*/ 3333 h 11708"/>
                <a:gd name="connsiteX5" fmla="*/ 4254 w 10000"/>
                <a:gd name="connsiteY5" fmla="*/ 270 h 11708"/>
                <a:gd name="connsiteX6" fmla="*/ 5691 w 10000"/>
                <a:gd name="connsiteY6" fmla="*/ 1712 h 11708"/>
                <a:gd name="connsiteX7" fmla="*/ 6188 w 10000"/>
                <a:gd name="connsiteY7" fmla="*/ 450 h 11708"/>
                <a:gd name="connsiteX8" fmla="*/ 7514 w 10000"/>
                <a:gd name="connsiteY8" fmla="*/ 2613 h 11708"/>
                <a:gd name="connsiteX9" fmla="*/ 8343 w 10000"/>
                <a:gd name="connsiteY9" fmla="*/ 450 h 11708"/>
                <a:gd name="connsiteX10" fmla="*/ 9834 w 10000"/>
                <a:gd name="connsiteY10" fmla="*/ 2613 h 11708"/>
                <a:gd name="connsiteX11" fmla="*/ 9337 w 10000"/>
                <a:gd name="connsiteY11" fmla="*/ 6937 h 11708"/>
                <a:gd name="connsiteX12" fmla="*/ 7735 w 10000"/>
                <a:gd name="connsiteY12" fmla="*/ 7658 h 11708"/>
                <a:gd name="connsiteX13" fmla="*/ 7901 w 10000"/>
                <a:gd name="connsiteY13" fmla="*/ 9279 h 11708"/>
                <a:gd name="connsiteX14" fmla="*/ 5552 w 10000"/>
                <a:gd name="connsiteY14" fmla="*/ 8919 h 11708"/>
                <a:gd name="connsiteX15" fmla="*/ 4557 w 10000"/>
                <a:gd name="connsiteY15" fmla="*/ 10000 h 11708"/>
                <a:gd name="connsiteX16" fmla="*/ 3858 w 10000"/>
                <a:gd name="connsiteY16" fmla="*/ 11378 h 11708"/>
                <a:gd name="connsiteX17" fmla="*/ 1243 w 10000"/>
                <a:gd name="connsiteY17" fmla="*/ 8018 h 11708"/>
                <a:gd name="connsiteX18" fmla="*/ 709 w 10000"/>
                <a:gd name="connsiteY18" fmla="*/ 8622 h 11708"/>
                <a:gd name="connsiteX19" fmla="*/ 221 w 10000"/>
                <a:gd name="connsiteY19" fmla="*/ 6937 h 11708"/>
                <a:gd name="connsiteX20" fmla="*/ 55 w 10000"/>
                <a:gd name="connsiteY20" fmla="*/ 3694 h 11708"/>
                <a:gd name="connsiteX21" fmla="*/ 552 w 10000"/>
                <a:gd name="connsiteY21" fmla="*/ 1532 h 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0" h="11708">
                  <a:moveTo>
                    <a:pt x="552" y="1532"/>
                  </a:moveTo>
                  <a:cubicBezTo>
                    <a:pt x="801" y="1351"/>
                    <a:pt x="1171" y="2770"/>
                    <a:pt x="1547" y="2613"/>
                  </a:cubicBezTo>
                  <a:cubicBezTo>
                    <a:pt x="1923" y="2455"/>
                    <a:pt x="2552" y="968"/>
                    <a:pt x="2818" y="631"/>
                  </a:cubicBezTo>
                  <a:cubicBezTo>
                    <a:pt x="3084" y="293"/>
                    <a:pt x="2849" y="180"/>
                    <a:pt x="3149" y="631"/>
                  </a:cubicBezTo>
                  <a:cubicBezTo>
                    <a:pt x="3450" y="1081"/>
                    <a:pt x="4430" y="3401"/>
                    <a:pt x="4613" y="3333"/>
                  </a:cubicBezTo>
                  <a:cubicBezTo>
                    <a:pt x="4796" y="3266"/>
                    <a:pt x="4075" y="541"/>
                    <a:pt x="4254" y="270"/>
                  </a:cubicBezTo>
                  <a:cubicBezTo>
                    <a:pt x="4434" y="0"/>
                    <a:pt x="5369" y="1689"/>
                    <a:pt x="5691" y="1712"/>
                  </a:cubicBezTo>
                  <a:cubicBezTo>
                    <a:pt x="6012" y="1734"/>
                    <a:pt x="5884" y="293"/>
                    <a:pt x="6188" y="450"/>
                  </a:cubicBezTo>
                  <a:cubicBezTo>
                    <a:pt x="6492" y="608"/>
                    <a:pt x="7155" y="2613"/>
                    <a:pt x="7514" y="2613"/>
                  </a:cubicBezTo>
                  <a:cubicBezTo>
                    <a:pt x="7873" y="2613"/>
                    <a:pt x="7956" y="450"/>
                    <a:pt x="8343" y="450"/>
                  </a:cubicBezTo>
                  <a:cubicBezTo>
                    <a:pt x="8729" y="450"/>
                    <a:pt x="9669" y="1532"/>
                    <a:pt x="9834" y="2613"/>
                  </a:cubicBezTo>
                  <a:cubicBezTo>
                    <a:pt x="10000" y="3694"/>
                    <a:pt x="9686" y="6104"/>
                    <a:pt x="9337" y="6937"/>
                  </a:cubicBezTo>
                  <a:cubicBezTo>
                    <a:pt x="8988" y="7770"/>
                    <a:pt x="7973" y="7275"/>
                    <a:pt x="7735" y="7658"/>
                  </a:cubicBezTo>
                  <a:cubicBezTo>
                    <a:pt x="7497" y="8041"/>
                    <a:pt x="8263" y="9077"/>
                    <a:pt x="7901" y="9279"/>
                  </a:cubicBezTo>
                  <a:cubicBezTo>
                    <a:pt x="7538" y="9482"/>
                    <a:pt x="6109" y="8799"/>
                    <a:pt x="5552" y="8919"/>
                  </a:cubicBezTo>
                  <a:cubicBezTo>
                    <a:pt x="4995" y="9039"/>
                    <a:pt x="4839" y="9590"/>
                    <a:pt x="4557" y="10000"/>
                  </a:cubicBezTo>
                  <a:cubicBezTo>
                    <a:pt x="4275" y="10410"/>
                    <a:pt x="4410" y="11708"/>
                    <a:pt x="3858" y="11378"/>
                  </a:cubicBezTo>
                  <a:cubicBezTo>
                    <a:pt x="3306" y="11048"/>
                    <a:pt x="1768" y="8477"/>
                    <a:pt x="1243" y="8018"/>
                  </a:cubicBezTo>
                  <a:cubicBezTo>
                    <a:pt x="718" y="7559"/>
                    <a:pt x="878" y="8802"/>
                    <a:pt x="709" y="8622"/>
                  </a:cubicBezTo>
                  <a:cubicBezTo>
                    <a:pt x="540" y="8442"/>
                    <a:pt x="330" y="7758"/>
                    <a:pt x="221" y="6937"/>
                  </a:cubicBezTo>
                  <a:cubicBezTo>
                    <a:pt x="112" y="6116"/>
                    <a:pt x="0" y="4595"/>
                    <a:pt x="55" y="3694"/>
                  </a:cubicBezTo>
                  <a:cubicBezTo>
                    <a:pt x="110" y="2793"/>
                    <a:pt x="304" y="1712"/>
                    <a:pt x="552" y="1532"/>
                  </a:cubicBezTo>
                  <a:close/>
                </a:path>
              </a:pathLst>
            </a:custGeom>
            <a:solidFill>
              <a:srgbClr val="FF99CC"/>
            </a:solidFill>
            <a:ln w="28575" cap="flat" cmpd="sng">
              <a:solidFill>
                <a:schemeClr val="tx1"/>
              </a:solidFill>
              <a:prstDash val="solid"/>
              <a:round/>
              <a:headEnd type="none" w="sm" len="sm"/>
              <a:tailEnd type="none" w="sm" len="sm"/>
            </a:ln>
            <a:effectLst/>
          </p:spPr>
          <p:txBody>
            <a:bodyPr wrap="none" lIns="90000" tIns="46800" rIns="90000" bIns="46800" anchor="ct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endParaRPr lang="en-US"/>
            </a:p>
          </p:txBody>
        </p:sp>
        <p:sp>
          <p:nvSpPr>
            <p:cNvPr id="99" name="Text Box 59"/>
            <p:cNvSpPr txBox="1">
              <a:spLocks noChangeArrowheads="1"/>
            </p:cNvSpPr>
            <p:nvPr/>
          </p:nvSpPr>
          <p:spPr bwMode="auto">
            <a:xfrm>
              <a:off x="3140609" y="5983582"/>
              <a:ext cx="2605498" cy="371513"/>
            </a:xfrm>
            <a:prstGeom prst="rect">
              <a:avLst/>
            </a:prstGeom>
            <a:noFill/>
            <a:ln w="12700">
              <a:noFill/>
              <a:miter lim="800000"/>
              <a:headEnd type="none" w="sm" len="sm"/>
              <a:tailEnd type="none" w="sm" len="sm"/>
            </a:ln>
            <a:effectLst/>
          </p:spPr>
          <p:txBody>
            <a:bodyPr wrap="none" lIns="90000" tIns="46800" rIns="90000" bIns="46800">
              <a:spAutoFit/>
            </a:bodyPr>
            <a:lstStyle>
              <a:defPPr>
                <a:defRPr lang="de-DE"/>
              </a:defPPr>
              <a:lvl1pPr algn="ctr" rtl="0" fontAlgn="base">
                <a:spcBef>
                  <a:spcPct val="0"/>
                </a:spcBef>
                <a:spcAft>
                  <a:spcPct val="0"/>
                </a:spcAft>
                <a:defRPr sz="4400" b="1" kern="1200">
                  <a:solidFill>
                    <a:schemeClr val="tx2"/>
                  </a:solidFill>
                  <a:latin typeface="Tahoma" pitchFamily="34" charset="0"/>
                  <a:ea typeface="+mn-ea"/>
                  <a:cs typeface="+mn-cs"/>
                </a:defRPr>
              </a:lvl1pPr>
              <a:lvl2pPr marL="457200" algn="ctr" rtl="0" fontAlgn="base">
                <a:spcBef>
                  <a:spcPct val="0"/>
                </a:spcBef>
                <a:spcAft>
                  <a:spcPct val="0"/>
                </a:spcAft>
                <a:defRPr sz="4400" b="1" kern="1200">
                  <a:solidFill>
                    <a:schemeClr val="tx2"/>
                  </a:solidFill>
                  <a:latin typeface="Tahoma" pitchFamily="34" charset="0"/>
                  <a:ea typeface="+mn-ea"/>
                  <a:cs typeface="+mn-cs"/>
                </a:defRPr>
              </a:lvl2pPr>
              <a:lvl3pPr marL="914400" algn="ctr" rtl="0" fontAlgn="base">
                <a:spcBef>
                  <a:spcPct val="0"/>
                </a:spcBef>
                <a:spcAft>
                  <a:spcPct val="0"/>
                </a:spcAft>
                <a:defRPr sz="4400" b="1" kern="1200">
                  <a:solidFill>
                    <a:schemeClr val="tx2"/>
                  </a:solidFill>
                  <a:latin typeface="Tahoma" pitchFamily="34" charset="0"/>
                  <a:ea typeface="+mn-ea"/>
                  <a:cs typeface="+mn-cs"/>
                </a:defRPr>
              </a:lvl3pPr>
              <a:lvl4pPr marL="1371600" algn="ctr" rtl="0" fontAlgn="base">
                <a:spcBef>
                  <a:spcPct val="0"/>
                </a:spcBef>
                <a:spcAft>
                  <a:spcPct val="0"/>
                </a:spcAft>
                <a:defRPr sz="4400" b="1" kern="1200">
                  <a:solidFill>
                    <a:schemeClr val="tx2"/>
                  </a:solidFill>
                  <a:latin typeface="Tahoma" pitchFamily="34" charset="0"/>
                  <a:ea typeface="+mn-ea"/>
                  <a:cs typeface="+mn-cs"/>
                </a:defRPr>
              </a:lvl4pPr>
              <a:lvl5pPr marL="1828800" algn="ctr" rtl="0" fontAlgn="base">
                <a:spcBef>
                  <a:spcPct val="0"/>
                </a:spcBef>
                <a:spcAft>
                  <a:spcPct val="0"/>
                </a:spcAft>
                <a:defRPr sz="4400" b="1" kern="1200">
                  <a:solidFill>
                    <a:schemeClr val="tx2"/>
                  </a:solidFill>
                  <a:latin typeface="Tahoma" pitchFamily="34" charset="0"/>
                  <a:ea typeface="+mn-ea"/>
                  <a:cs typeface="+mn-cs"/>
                </a:defRPr>
              </a:lvl5pPr>
              <a:lvl6pPr marL="2286000" algn="l" defTabSz="914400" rtl="0" eaLnBrk="1" latinLnBrk="0" hangingPunct="1">
                <a:defRPr sz="4400" b="1" kern="1200">
                  <a:solidFill>
                    <a:schemeClr val="tx2"/>
                  </a:solidFill>
                  <a:latin typeface="Tahoma" pitchFamily="34" charset="0"/>
                  <a:ea typeface="+mn-ea"/>
                  <a:cs typeface="+mn-cs"/>
                </a:defRPr>
              </a:lvl6pPr>
              <a:lvl7pPr marL="2743200" algn="l" defTabSz="914400" rtl="0" eaLnBrk="1" latinLnBrk="0" hangingPunct="1">
                <a:defRPr sz="4400" b="1" kern="1200">
                  <a:solidFill>
                    <a:schemeClr val="tx2"/>
                  </a:solidFill>
                  <a:latin typeface="Tahoma" pitchFamily="34" charset="0"/>
                  <a:ea typeface="+mn-ea"/>
                  <a:cs typeface="+mn-cs"/>
                </a:defRPr>
              </a:lvl7pPr>
              <a:lvl8pPr marL="3200400" algn="l" defTabSz="914400" rtl="0" eaLnBrk="1" latinLnBrk="0" hangingPunct="1">
                <a:defRPr sz="4400" b="1" kern="1200">
                  <a:solidFill>
                    <a:schemeClr val="tx2"/>
                  </a:solidFill>
                  <a:latin typeface="Tahoma" pitchFamily="34" charset="0"/>
                  <a:ea typeface="+mn-ea"/>
                  <a:cs typeface="+mn-cs"/>
                </a:defRPr>
              </a:lvl8pPr>
              <a:lvl9pPr marL="3657600" algn="l" defTabSz="914400" rtl="0" eaLnBrk="1" latinLnBrk="0" hangingPunct="1">
                <a:defRPr sz="4400" b="1" kern="1200">
                  <a:solidFill>
                    <a:schemeClr val="tx2"/>
                  </a:solidFill>
                  <a:latin typeface="Tahoma" pitchFamily="34" charset="0"/>
                  <a:ea typeface="+mn-ea"/>
                  <a:cs typeface="+mn-cs"/>
                </a:defRPr>
              </a:lvl9pPr>
            </a:lstStyle>
            <a:p>
              <a:pPr algn="l"/>
              <a:r>
                <a:rPr lang="en-US" sz="1800" b="0" dirty="0">
                  <a:solidFill>
                    <a:schemeClr val="tx1"/>
                  </a:solidFill>
                  <a:latin typeface="Arial" charset="0"/>
                </a:rPr>
                <a:t>communication network</a:t>
              </a:r>
            </a:p>
          </p:txBody>
        </p:sp>
        <p:cxnSp>
          <p:nvCxnSpPr>
            <p:cNvPr id="100" name="AutoShape 60"/>
            <p:cNvCxnSpPr>
              <a:cxnSpLocks noChangeShapeType="1"/>
              <a:stCxn id="82" idx="2"/>
              <a:endCxn id="98" idx="0"/>
            </p:cNvCxnSpPr>
            <p:nvPr/>
          </p:nvCxnSpPr>
          <p:spPr bwMode="auto">
            <a:xfrm>
              <a:off x="2490684" y="5664685"/>
              <a:ext cx="144215" cy="239200"/>
            </a:xfrm>
            <a:prstGeom prst="straightConnector1">
              <a:avLst/>
            </a:prstGeom>
            <a:noFill/>
            <a:ln w="38100">
              <a:solidFill>
                <a:schemeClr val="tx1"/>
              </a:solidFill>
              <a:round/>
              <a:headEnd type="none" w="sm" len="sm"/>
              <a:tailEnd type="none" w="sm" len="sm"/>
            </a:ln>
            <a:effectLst/>
          </p:spPr>
        </p:cxnSp>
        <p:cxnSp>
          <p:nvCxnSpPr>
            <p:cNvPr id="101" name="AutoShape 61"/>
            <p:cNvCxnSpPr>
              <a:cxnSpLocks noChangeShapeType="1"/>
              <a:stCxn id="85" idx="2"/>
              <a:endCxn id="98" idx="3"/>
            </p:cNvCxnSpPr>
            <p:nvPr/>
          </p:nvCxnSpPr>
          <p:spPr bwMode="auto">
            <a:xfrm>
              <a:off x="3718321" y="5664685"/>
              <a:ext cx="48067" cy="189367"/>
            </a:xfrm>
            <a:prstGeom prst="straightConnector1">
              <a:avLst/>
            </a:prstGeom>
            <a:noFill/>
            <a:ln w="38100">
              <a:solidFill>
                <a:schemeClr val="tx1"/>
              </a:solidFill>
              <a:round/>
              <a:headEnd type="none" w="sm" len="sm"/>
              <a:tailEnd type="none" w="sm" len="sm"/>
            </a:ln>
            <a:effectLst/>
          </p:spPr>
        </p:cxnSp>
        <p:cxnSp>
          <p:nvCxnSpPr>
            <p:cNvPr id="102" name="AutoShape 62"/>
            <p:cNvCxnSpPr>
              <a:cxnSpLocks noChangeShapeType="1"/>
              <a:stCxn id="88" idx="2"/>
              <a:endCxn id="98" idx="6"/>
            </p:cNvCxnSpPr>
            <p:nvPr/>
          </p:nvCxnSpPr>
          <p:spPr bwMode="auto">
            <a:xfrm flipH="1">
              <a:off x="4873914" y="5664685"/>
              <a:ext cx="72044" cy="249155"/>
            </a:xfrm>
            <a:prstGeom prst="straightConnector1">
              <a:avLst/>
            </a:prstGeom>
            <a:noFill/>
            <a:ln w="38100">
              <a:solidFill>
                <a:schemeClr val="tx1"/>
              </a:solidFill>
              <a:round/>
              <a:headEnd type="none" w="sm" len="sm"/>
              <a:tailEnd type="none" w="sm" len="sm"/>
            </a:ln>
            <a:effectLst/>
          </p:spPr>
        </p:cxnSp>
        <p:cxnSp>
          <p:nvCxnSpPr>
            <p:cNvPr id="103" name="AutoShape 63"/>
            <p:cNvCxnSpPr>
              <a:cxnSpLocks noChangeShapeType="1"/>
              <a:stCxn id="91" idx="2"/>
              <a:endCxn id="98" idx="10"/>
            </p:cNvCxnSpPr>
            <p:nvPr/>
          </p:nvCxnSpPr>
          <p:spPr bwMode="auto">
            <a:xfrm flipH="1">
              <a:off x="6678980" y="5664685"/>
              <a:ext cx="216754" cy="298989"/>
            </a:xfrm>
            <a:prstGeom prst="straightConnector1">
              <a:avLst/>
            </a:prstGeom>
            <a:noFill/>
            <a:ln w="38100">
              <a:solidFill>
                <a:schemeClr val="tx1"/>
              </a:solidFill>
              <a:round/>
              <a:headEnd type="none" w="sm" len="sm"/>
              <a:tailEnd type="none" w="sm" len="sm"/>
            </a:ln>
            <a:effectLst/>
          </p:spPr>
        </p:cxnSp>
      </p:grpSp>
    </p:spTree>
    <p:extLst>
      <p:ext uri="{BB962C8B-B14F-4D97-AF65-F5344CB8AC3E}">
        <p14:creationId xmlns:p14="http://schemas.microsoft.com/office/powerpoint/2010/main" val="4871149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en-US" sz="3200" dirty="0"/>
              <a:t>What is MPI?</a:t>
            </a:r>
          </a:p>
        </p:txBody>
      </p:sp>
      <mc:AlternateContent xmlns:mc="http://schemas.openxmlformats.org/markup-compatibility/2006">
        <mc:Choice xmlns:a14="http://schemas.microsoft.com/office/drawing/2010/main" Requires="a14">
          <p:sp>
            <p:nvSpPr>
              <p:cNvPr id="6147" name="Rectangle 3"/>
              <p:cNvSpPr>
                <a:spLocks noGrp="1" noChangeArrowheads="1"/>
              </p:cNvSpPr>
              <p:nvPr>
                <p:ph idx="1"/>
              </p:nvPr>
            </p:nvSpPr>
            <p:spPr/>
            <p:txBody>
              <a:bodyPr>
                <a:normAutofit/>
              </a:bodyPr>
              <a:lstStyle/>
              <a:p>
                <a:endParaRPr lang="en-US" sz="2000" dirty="0"/>
              </a:p>
              <a:p>
                <a:endParaRPr lang="en-US" sz="2000" dirty="0"/>
              </a:p>
              <a:p>
                <a:r>
                  <a:rPr lang="en-US" sz="2000" dirty="0"/>
                  <a:t>A </a:t>
                </a:r>
                <a:r>
                  <a:rPr lang="en-US" sz="2000" dirty="0">
                    <a:solidFill>
                      <a:srgbClr val="C00000"/>
                    </a:solidFill>
                  </a:rPr>
                  <a:t>standard</a:t>
                </a:r>
                <a:r>
                  <a:rPr lang="en-US" sz="2000" dirty="0"/>
                  <a:t> that specifies </a:t>
                </a:r>
                <a:r>
                  <a:rPr lang="en-US" sz="2000" dirty="0">
                    <a:solidFill>
                      <a:srgbClr val="0070C0"/>
                    </a:solidFill>
                  </a:rPr>
                  <a:t>rules</a:t>
                </a:r>
                <a:r>
                  <a:rPr lang="en-US" sz="2000" dirty="0"/>
                  <a:t> &amp; </a:t>
                </a:r>
                <a:r>
                  <a:rPr lang="en-US" sz="2000" dirty="0">
                    <a:solidFill>
                      <a:srgbClr val="0070C0"/>
                    </a:solidFill>
                  </a:rPr>
                  <a:t>functionality</a:t>
                </a:r>
                <a:r>
                  <a:rPr lang="en-US" sz="2000" dirty="0"/>
                  <a:t> to facilitate parallel programming through message passing</a:t>
                </a:r>
              </a:p>
              <a:p>
                <a:pPr lvl="1"/>
                <a:r>
                  <a:rPr lang="en-US" sz="1800" dirty="0"/>
                  <a:t>Specifies a set of operations, but says nothing about their implementation</a:t>
                </a:r>
              </a:p>
              <a:p>
                <a:endParaRPr lang="en-US" dirty="0"/>
              </a:p>
              <a:p>
                <a:endParaRPr lang="en-US" dirty="0"/>
              </a:p>
              <a:p>
                <a:r>
                  <a:rPr lang="en-US" sz="2000" dirty="0"/>
                  <a:t>MPI: a widely accepted standard, many vendors implemented it </a:t>
                </a:r>
                <a14:m>
                  <m:oMath xmlns:m="http://schemas.openxmlformats.org/officeDocument/2006/math">
                    <m:r>
                      <a:rPr lang="en-US" sz="2000" b="0" i="1" smtClean="0">
                        <a:latin typeface="Cambria Math" panose="02040503050406030204" pitchFamily="18" charset="0"/>
                      </a:rPr>
                      <m:t>⇒</m:t>
                    </m:r>
                  </m:oMath>
                </a14:m>
                <a:r>
                  <a:rPr lang="en-US" sz="2000" dirty="0"/>
                  <a:t> MPI code </a:t>
                </a:r>
                <a:r>
                  <a:rPr lang="en-US" sz="2000" dirty="0">
                    <a:solidFill>
                      <a:srgbClr val="0070C0"/>
                    </a:solidFill>
                  </a:rPr>
                  <a:t>is portable</a:t>
                </a:r>
                <a:endParaRPr lang="en-US" sz="2200" dirty="0">
                  <a:solidFill>
                    <a:srgbClr val="0070C0"/>
                  </a:solidFill>
                </a:endParaRPr>
              </a:p>
              <a:p>
                <a:pPr>
                  <a:lnSpc>
                    <a:spcPct val="100000"/>
                  </a:lnSpc>
                </a:pPr>
                <a:endParaRPr lang="en-US" sz="2000" dirty="0"/>
              </a:p>
              <a:p>
                <a:pPr>
                  <a:lnSpc>
                    <a:spcPct val="100000"/>
                  </a:lnSpc>
                </a:pPr>
                <a:endParaRPr lang="en-US" sz="2000" dirty="0"/>
              </a:p>
              <a:p>
                <a:pPr>
                  <a:lnSpc>
                    <a:spcPct val="100000"/>
                  </a:lnSpc>
                </a:pPr>
                <a:r>
                  <a:rPr lang="en-US" sz="2000" dirty="0"/>
                  <a:t>Note: MPI is not a library. It’s a specification of services as well as guarantees regarding data safety</a:t>
                </a:r>
              </a:p>
              <a:p>
                <a:pPr marL="0" indent="0">
                  <a:buNone/>
                </a:pPr>
                <a:endParaRPr lang="en-US" sz="2000" dirty="0"/>
              </a:p>
              <a:p>
                <a:pPr marL="0" indent="0">
                  <a:buNone/>
                </a:pPr>
                <a:endParaRPr lang="en-US" sz="2000" dirty="0"/>
              </a:p>
            </p:txBody>
          </p:sp>
        </mc:Choice>
        <mc:Fallback>
          <p:sp>
            <p:nvSpPr>
              <p:cNvPr id="6147" name="Rectangle 3"/>
              <p:cNvSpPr>
                <a:spLocks noGrp="1" noRot="1" noChangeAspect="1" noMove="1" noResize="1" noEditPoints="1" noAdjustHandles="1" noChangeArrowheads="1" noChangeShapeType="1" noTextEdit="1"/>
              </p:cNvSpPr>
              <p:nvPr>
                <p:ph idx="1"/>
              </p:nvPr>
            </p:nvSpPr>
            <p:spPr>
              <a:blipFill>
                <a:blip r:embed="rId2"/>
                <a:stretch>
                  <a:fillRect l="-4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87</a:t>
            </a:fld>
            <a:endParaRPr lang="en-US" altLang="en-US"/>
          </a:p>
        </p:txBody>
      </p:sp>
    </p:spTree>
    <p:extLst>
      <p:ext uri="{BB962C8B-B14F-4D97-AF65-F5344CB8AC3E}">
        <p14:creationId xmlns:p14="http://schemas.microsoft.com/office/powerpoint/2010/main" val="2445634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en-US" sz="3200" dirty="0"/>
              <a:t>What is MPI?</a:t>
            </a:r>
          </a:p>
        </p:txBody>
      </p:sp>
      <p:sp>
        <p:nvSpPr>
          <p:cNvPr id="6147" name="Rectangle 3"/>
          <p:cNvSpPr>
            <a:spLocks noGrp="1" noChangeArrowheads="1"/>
          </p:cNvSpPr>
          <p:nvPr>
            <p:ph idx="1"/>
          </p:nvPr>
        </p:nvSpPr>
        <p:spPr/>
        <p:txBody>
          <a:bodyPr>
            <a:normAutofit/>
          </a:bodyPr>
          <a:lstStyle/>
          <a:p>
            <a:pPr>
              <a:lnSpc>
                <a:spcPct val="100000"/>
              </a:lnSpc>
            </a:pPr>
            <a:endParaRPr lang="en-US" sz="2000" dirty="0"/>
          </a:p>
          <a:p>
            <a:pPr>
              <a:lnSpc>
                <a:spcPct val="100000"/>
              </a:lnSpc>
            </a:pPr>
            <a:r>
              <a:rPr lang="en-US" sz="2000" dirty="0"/>
              <a:t>Early implementation of MPI: </a:t>
            </a:r>
            <a:r>
              <a:rPr lang="en-US" sz="2000" dirty="0">
                <a:solidFill>
                  <a:srgbClr val="0070C0"/>
                </a:solidFill>
              </a:rPr>
              <a:t>MPICH</a:t>
            </a:r>
            <a:r>
              <a:rPr lang="en-US" sz="2000" dirty="0"/>
              <a:t> (this is a library that implements [some of] the MPI specifications)</a:t>
            </a:r>
          </a:p>
          <a:p>
            <a:pPr lvl="1"/>
            <a:r>
              <a:rPr lang="en-US" sz="1800" dirty="0"/>
              <a:t>The CH comes from Chameleon, the software layer used in the original MPICH to provide portability to the existing message-passing systems</a:t>
            </a:r>
          </a:p>
          <a:p>
            <a:pPr>
              <a:lnSpc>
                <a:spcPct val="110000"/>
              </a:lnSpc>
            </a:pPr>
            <a:endParaRPr lang="en-US" sz="2000" dirty="0"/>
          </a:p>
          <a:p>
            <a:pPr>
              <a:lnSpc>
                <a:spcPct val="110000"/>
              </a:lnSpc>
            </a:pPr>
            <a:r>
              <a:rPr lang="en-US" sz="2000" dirty="0" err="1">
                <a:solidFill>
                  <a:srgbClr val="0070C0"/>
                </a:solidFill>
              </a:rPr>
              <a:t>OpenMPI</a:t>
            </a:r>
            <a:r>
              <a:rPr lang="en-US" sz="2000" dirty="0"/>
              <a:t>: another library that implements [some of] the MPI specifications</a:t>
            </a:r>
          </a:p>
          <a:p>
            <a:pPr lvl="1"/>
            <a:r>
              <a:rPr lang="en-US" sz="1800" dirty="0"/>
              <a:t>Joint effort of several groups from Los Alamos, Tennessee, Indiana University, Europe</a:t>
            </a:r>
          </a:p>
          <a:p>
            <a:endParaRPr lang="en-US" sz="2200" dirty="0"/>
          </a:p>
          <a:p>
            <a:endParaRPr lang="en-US" sz="2200" dirty="0"/>
          </a:p>
          <a:p>
            <a:r>
              <a:rPr lang="en-US" sz="2200" dirty="0"/>
              <a:t>Just as we discussed for OpenMP, MPI is a standard and different vendor provide libraries that implement a certain version of the standard and a certain set of features defined in that version of the standard</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88</a:t>
            </a:fld>
            <a:endParaRPr lang="en-US" altLang="en-US"/>
          </a:p>
        </p:txBody>
      </p:sp>
    </p:spTree>
    <p:extLst>
      <p:ext uri="{BB962C8B-B14F-4D97-AF65-F5344CB8AC3E}">
        <p14:creationId xmlns:p14="http://schemas.microsoft.com/office/powerpoint/2010/main" val="37648212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sz="3200" dirty="0"/>
              <a:t>Where Can We Use MPI?</a:t>
            </a:r>
          </a:p>
        </p:txBody>
      </p:sp>
      <p:sp>
        <p:nvSpPr>
          <p:cNvPr id="4099" name="Rectangle 3"/>
          <p:cNvSpPr>
            <a:spLocks noGrp="1" noChangeArrowheads="1"/>
          </p:cNvSpPr>
          <p:nvPr>
            <p:ph idx="1"/>
          </p:nvPr>
        </p:nvSpPr>
        <p:spPr/>
        <p:txBody>
          <a:bodyPr/>
          <a:lstStyle/>
          <a:p>
            <a:endParaRPr lang="en-US" sz="2000" dirty="0"/>
          </a:p>
          <a:p>
            <a:endParaRPr lang="en-US" sz="2000" dirty="0"/>
          </a:p>
          <a:p>
            <a:r>
              <a:rPr lang="en-US" sz="2000" dirty="0"/>
              <a:t>Message passing can be used wherever it is possible for processes to exchange messages:</a:t>
            </a:r>
          </a:p>
          <a:p>
            <a:pPr lvl="2"/>
            <a:endParaRPr lang="en-US" sz="800" dirty="0"/>
          </a:p>
          <a:p>
            <a:pPr lvl="1"/>
            <a:r>
              <a:rPr lang="en-US" sz="1800" dirty="0"/>
              <a:t>Distributed memory systems</a:t>
            </a:r>
          </a:p>
          <a:p>
            <a:pPr lvl="2"/>
            <a:endParaRPr lang="en-US" dirty="0"/>
          </a:p>
          <a:p>
            <a:pPr lvl="1"/>
            <a:r>
              <a:rPr lang="en-US" sz="1800" dirty="0"/>
              <a:t>Networks of workstations</a:t>
            </a:r>
          </a:p>
          <a:p>
            <a:pPr lvl="2"/>
            <a:endParaRPr lang="en-US" dirty="0"/>
          </a:p>
          <a:p>
            <a:pPr lvl="1"/>
            <a:r>
              <a:rPr lang="en-US" sz="1800" dirty="0"/>
              <a:t>Even on a shared memory system; i.e., on one workstation that has many cores</a:t>
            </a:r>
          </a:p>
          <a:p>
            <a:pPr lvl="1"/>
            <a:endParaRPr lang="en-US" sz="1800" dirty="0"/>
          </a:p>
          <a:p>
            <a:pPr lvl="1"/>
            <a:endParaRPr lang="en-US" sz="1800" dirty="0"/>
          </a:p>
          <a:p>
            <a:r>
              <a:rPr lang="en-US" sz="2000" b="1" dirty="0">
                <a:solidFill>
                  <a:srgbClr val="FF0000"/>
                </a:solidFill>
              </a:rPr>
              <a:t>NOTE</a:t>
            </a:r>
            <a:r>
              <a:rPr lang="en-US" sz="2000" dirty="0"/>
              <a:t> [VERY IMPORTANT]: </a:t>
            </a:r>
          </a:p>
          <a:p>
            <a:pPr lvl="1"/>
            <a:r>
              <a:rPr lang="en-US" sz="1600" dirty="0"/>
              <a:t>Two OpenMP threads share the same virtual memory</a:t>
            </a:r>
          </a:p>
          <a:p>
            <a:pPr lvl="1"/>
            <a:r>
              <a:rPr lang="en-US" sz="1600" dirty="0"/>
              <a:t>Two MPI ranks do not share the same virtual memory (but they share the cache if they run on the same processor w/ multiple cores)</a:t>
            </a:r>
          </a:p>
          <a:p>
            <a:pPr lvl="2"/>
            <a:r>
              <a:rPr lang="en-US" sz="1400" dirty="0"/>
              <a:t>Two MPI ranks correspond to two *distinct* processes, which therefore have two different virtual memories they operate in</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89</a:t>
            </a:fld>
            <a:endParaRPr lang="en-US" altLang="en-US"/>
          </a:p>
        </p:txBody>
      </p:sp>
    </p:spTree>
    <p:extLst>
      <p:ext uri="{BB962C8B-B14F-4D97-AF65-F5344CB8AC3E}">
        <p14:creationId xmlns:p14="http://schemas.microsoft.com/office/powerpoint/2010/main" val="1831041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Basic Optimizations</a:t>
            </a:r>
          </a:p>
        </p:txBody>
      </p:sp>
      <p:sp>
        <p:nvSpPr>
          <p:cNvPr id="6" name="Content Placeholder 5"/>
          <p:cNvSpPr>
            <a:spLocks noGrp="1"/>
          </p:cNvSpPr>
          <p:nvPr>
            <p:ph idx="1"/>
          </p:nvPr>
        </p:nvSpPr>
        <p:spPr>
          <a:xfrm>
            <a:off x="1997879" y="4698852"/>
            <a:ext cx="7896225" cy="1535454"/>
          </a:xfrm>
        </p:spPr>
        <p:txBody>
          <a:bodyPr>
            <a:normAutofit lnSpcReduction="10000"/>
          </a:bodyPr>
          <a:lstStyle/>
          <a:p>
            <a:r>
              <a:rPr lang="en-US" dirty="0"/>
              <a:t>Modification #1: </a:t>
            </a:r>
            <a:r>
              <a:rPr lang="en-US" dirty="0" err="1">
                <a:latin typeface="Consolas" panose="020B0609020204030204" pitchFamily="49" charset="0"/>
              </a:rPr>
              <a:t>vec_length</a:t>
            </a:r>
            <a:r>
              <a:rPr lang="en-US" dirty="0"/>
              <a:t> moved out of loop</a:t>
            </a:r>
          </a:p>
          <a:p>
            <a:pPr lvl="1"/>
            <a:r>
              <a:rPr lang="en-US" dirty="0"/>
              <a:t>One function call avoided at each iteration</a:t>
            </a:r>
          </a:p>
          <a:p>
            <a:r>
              <a:rPr lang="en-US" dirty="0"/>
              <a:t>Modification #2: bypassed </a:t>
            </a:r>
            <a:r>
              <a:rPr lang="en-US" dirty="0" err="1">
                <a:latin typeface="Consolas" panose="020B0609020204030204" pitchFamily="49" charset="0"/>
              </a:rPr>
              <a:t>get_vec_element</a:t>
            </a:r>
            <a:r>
              <a:rPr lang="en-US" dirty="0"/>
              <a:t> call</a:t>
            </a:r>
          </a:p>
          <a:p>
            <a:r>
              <a:rPr lang="en-US" dirty="0"/>
              <a:t>Modification #3: Accumulate in temporary “</a:t>
            </a:r>
            <a:r>
              <a:rPr lang="en-US" dirty="0">
                <a:latin typeface="Consolas" panose="020B0609020204030204" pitchFamily="49" charset="0"/>
              </a:rPr>
              <a:t>temp</a:t>
            </a:r>
            <a:r>
              <a:rPr lang="en-US" dirty="0"/>
              <a:t>”</a:t>
            </a:r>
          </a:p>
          <a:p>
            <a:endParaRPr lang="en-US" dirty="0"/>
          </a:p>
        </p:txBody>
      </p:sp>
      <p:sp>
        <p:nvSpPr>
          <p:cNvPr id="2" name="Slide Number Placeholder 1">
            <a:extLst>
              <a:ext uri="{FF2B5EF4-FFF2-40B4-BE49-F238E27FC236}">
                <a16:creationId xmlns:a16="http://schemas.microsoft.com/office/drawing/2014/main" id="{1BF814F6-A0FF-43CC-B4BD-6999CE2855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9BDB372-37EF-44B8-94F0-EDF88CDE384B}"/>
                  </a:ext>
                </a:extLst>
              </p:cNvPr>
              <p:cNvSpPr/>
              <p:nvPr/>
            </p:nvSpPr>
            <p:spPr>
              <a:xfrm>
                <a:off x="40810" y="6586954"/>
                <a:ext cx="1063112" cy="230832"/>
              </a:xfrm>
              <a:prstGeom prst="rect">
                <a:avLst/>
              </a:prstGeom>
            </p:spPr>
            <p:txBody>
              <a:bodyPr wrap="none">
                <a:spAutoFit/>
              </a:bodyPr>
              <a:lstStyle/>
              <a:p>
                <a:r>
                  <a:rPr lang="en-US" sz="900" dirty="0"/>
                  <a:t>[15-213 @ CMU]</a:t>
                </a:r>
                <a14:m>
                  <m:oMath xmlns:m="http://schemas.openxmlformats.org/officeDocument/2006/math">
                    <m:r>
                      <a:rPr lang="en-US" sz="900" i="1">
                        <a:latin typeface="Cambria Math" panose="02040503050406030204" pitchFamily="18" charset="0"/>
                      </a:rPr>
                      <m:t>→</m:t>
                    </m:r>
                  </m:oMath>
                </a14:m>
                <a:endParaRPr lang="en-US" sz="900" dirty="0"/>
              </a:p>
            </p:txBody>
          </p:sp>
        </mc:Choice>
        <mc:Fallback xmlns="">
          <p:sp>
            <p:nvSpPr>
              <p:cNvPr id="7" name="Rectangle 6">
                <a:extLst>
                  <a:ext uri="{FF2B5EF4-FFF2-40B4-BE49-F238E27FC236}">
                    <a16:creationId xmlns:a16="http://schemas.microsoft.com/office/drawing/2014/main" id="{19BDB372-37EF-44B8-94F0-EDF88CDE384B}"/>
                  </a:ext>
                </a:extLst>
              </p:cNvPr>
              <p:cNvSpPr>
                <a:spLocks noRot="1" noChangeAspect="1" noMove="1" noResize="1" noEditPoints="1" noAdjustHandles="1" noChangeArrowheads="1" noChangeShapeType="1" noTextEdit="1"/>
              </p:cNvSpPr>
              <p:nvPr/>
            </p:nvSpPr>
            <p:spPr>
              <a:xfrm>
                <a:off x="40810" y="6586954"/>
                <a:ext cx="1063112" cy="230832"/>
              </a:xfrm>
              <a:prstGeom prst="rect">
                <a:avLst/>
              </a:prstGeom>
              <a:blipFill>
                <a:blip r:embed="rId3"/>
                <a:stretch>
                  <a:fillRect b="-1351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ED89364-6CAC-4840-A6D7-D94C5358D216}"/>
              </a:ext>
            </a:extLst>
          </p:cNvPr>
          <p:cNvSpPr/>
          <p:nvPr/>
        </p:nvSpPr>
        <p:spPr>
          <a:xfrm>
            <a:off x="2328985" y="1606960"/>
            <a:ext cx="6096000" cy="230832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combine4(</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temp = </a:t>
            </a:r>
            <a:r>
              <a:rPr lang="en-US" b="1" dirty="0">
                <a:solidFill>
                  <a:srgbClr val="0070C0"/>
                </a:solidFill>
                <a:latin typeface="Consolas" panose="020B0609020204030204" pitchFamily="49" charset="0"/>
              </a:rPr>
              <a:t>IDENT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 = 0; i &lt; length; i++)</a:t>
            </a:r>
          </a:p>
          <a:p>
            <a:r>
              <a:rPr lang="da-DK" dirty="0">
                <a:solidFill>
                  <a:srgbClr val="000000"/>
                </a:solidFill>
                <a:latin typeface="Consolas" panose="020B0609020204030204" pitchFamily="49" charset="0"/>
              </a:rPr>
              <a:t>        temp = temp </a:t>
            </a:r>
            <a:r>
              <a:rPr lang="da-DK" b="1" dirty="0">
                <a:solidFill>
                  <a:srgbClr val="C00000"/>
                </a:solidFill>
                <a:latin typeface="Consolas" panose="020B0609020204030204" pitchFamily="49" charset="0"/>
              </a:rPr>
              <a:t>OP</a:t>
            </a:r>
            <a:r>
              <a:rPr lang="da-DK" dirty="0">
                <a:solidFill>
                  <a:srgbClr val="000000"/>
                </a:solidFill>
                <a:latin typeface="Consolas" panose="020B0609020204030204" pitchFamily="49" charset="0"/>
              </a:rPr>
              <a:t> d[i];</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temp;</a:t>
            </a:r>
          </a:p>
          <a:p>
            <a:r>
              <a:rPr lang="en-US" dirty="0">
                <a:solidFill>
                  <a:srgbClr val="000000"/>
                </a:solidFill>
                <a:latin typeface="Consolas" panose="020B0609020204030204" pitchFamily="49" charset="0"/>
              </a:rPr>
              <a:t>}</a:t>
            </a:r>
            <a:endParaRPr lang="en-US" dirty="0"/>
          </a:p>
        </p:txBody>
      </p:sp>
      <p:cxnSp>
        <p:nvCxnSpPr>
          <p:cNvPr id="5" name="Straight Arrow Connector 4">
            <a:extLst>
              <a:ext uri="{FF2B5EF4-FFF2-40B4-BE49-F238E27FC236}">
                <a16:creationId xmlns:a16="http://schemas.microsoft.com/office/drawing/2014/main" id="{1FADB7AF-CA13-43E1-A24F-34BC607DB497}"/>
              </a:ext>
            </a:extLst>
          </p:cNvPr>
          <p:cNvCxnSpPr>
            <a:cxnSpLocks/>
          </p:cNvCxnSpPr>
          <p:nvPr/>
        </p:nvCxnSpPr>
        <p:spPr>
          <a:xfrm flipH="1">
            <a:off x="6688393" y="2374491"/>
            <a:ext cx="1939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597E473-165D-4801-B86D-783CC687036E}"/>
              </a:ext>
            </a:extLst>
          </p:cNvPr>
          <p:cNvSpPr/>
          <p:nvPr/>
        </p:nvSpPr>
        <p:spPr>
          <a:xfrm>
            <a:off x="8598942" y="2173896"/>
            <a:ext cx="3550011" cy="923330"/>
          </a:xfrm>
          <a:prstGeom prst="rect">
            <a:avLst/>
          </a:prstGeom>
        </p:spPr>
        <p:txBody>
          <a:bodyPr wrap="none">
            <a:spAutoFit/>
          </a:bodyPr>
          <a:lstStyle/>
          <a:p>
            <a:r>
              <a:rPr lang="en-US" dirty="0"/>
              <a:t>Shortcut: you get the raw</a:t>
            </a:r>
            <a:br>
              <a:rPr lang="en-US" dirty="0"/>
            </a:br>
            <a:r>
              <a:rPr lang="en-US" dirty="0"/>
              <a:t>pointer, and index into it…</a:t>
            </a:r>
            <a:br>
              <a:rPr lang="en-US" dirty="0"/>
            </a:br>
            <a:r>
              <a:rPr lang="en-US" dirty="0"/>
              <a:t>No need to call </a:t>
            </a:r>
            <a:r>
              <a:rPr lang="en-US" dirty="0" err="1">
                <a:latin typeface="Consolas" panose="020B0609020204030204" pitchFamily="49" charset="0"/>
              </a:rPr>
              <a:t>get_vec_element</a:t>
            </a:r>
            <a:endParaRPr lang="en-US" dirty="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363E1DEB-F425-440B-B78E-FA4FAA8DC07A}"/>
              </a:ext>
            </a:extLst>
          </p:cNvPr>
          <p:cNvCxnSpPr>
            <a:cxnSpLocks/>
          </p:cNvCxnSpPr>
          <p:nvPr/>
        </p:nvCxnSpPr>
        <p:spPr>
          <a:xfrm flipH="1">
            <a:off x="5945992" y="2934929"/>
            <a:ext cx="2726060" cy="1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01E8474-A8A0-4DE2-8B49-3A0374606E68}"/>
              </a:ext>
            </a:extLst>
          </p:cNvPr>
          <p:cNvSpPr/>
          <p:nvPr/>
        </p:nvSpPr>
        <p:spPr>
          <a:xfrm>
            <a:off x="5737123" y="944646"/>
            <a:ext cx="3025765" cy="369332"/>
          </a:xfrm>
          <a:prstGeom prst="rect">
            <a:avLst/>
          </a:prstGeom>
        </p:spPr>
        <p:txBody>
          <a:bodyPr wrap="none">
            <a:spAutoFit/>
          </a:bodyPr>
          <a:lstStyle/>
          <a:p>
            <a:r>
              <a:rPr lang="en-US" dirty="0"/>
              <a:t>No function call here anymore</a:t>
            </a:r>
            <a:endParaRPr lang="en-US" dirty="0">
              <a:latin typeface="Consolas" panose="020B0609020204030204" pitchFamily="49" charset="0"/>
            </a:endParaRPr>
          </a:p>
        </p:txBody>
      </p:sp>
      <p:cxnSp>
        <p:nvCxnSpPr>
          <p:cNvPr id="21" name="Straight Arrow Connector 20">
            <a:extLst>
              <a:ext uri="{FF2B5EF4-FFF2-40B4-BE49-F238E27FC236}">
                <a16:creationId xmlns:a16="http://schemas.microsoft.com/office/drawing/2014/main" id="{C24F96D0-82B1-4336-BECE-16D376838E72}"/>
              </a:ext>
            </a:extLst>
          </p:cNvPr>
          <p:cNvCxnSpPr>
            <a:cxnSpLocks/>
          </p:cNvCxnSpPr>
          <p:nvPr/>
        </p:nvCxnSpPr>
        <p:spPr>
          <a:xfrm>
            <a:off x="5945991" y="1311757"/>
            <a:ext cx="0" cy="151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018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Why Care about MPI?</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Today, MPI is what enables supercomputers to run at </a:t>
            </a:r>
            <a:r>
              <a:rPr lang="en-US" dirty="0" err="1"/>
              <a:t>PFlops</a:t>
            </a:r>
            <a:r>
              <a:rPr lang="en-US" dirty="0"/>
              <a:t> rates</a:t>
            </a:r>
          </a:p>
          <a:p>
            <a:pPr lvl="1"/>
            <a:r>
              <a:rPr lang="en-US" dirty="0"/>
              <a:t>At the node level:</a:t>
            </a:r>
          </a:p>
          <a:p>
            <a:pPr lvl="2"/>
            <a:r>
              <a:rPr lang="en-US" dirty="0"/>
              <a:t>A process might use GPU acceleration at the node level</a:t>
            </a:r>
          </a:p>
          <a:p>
            <a:pPr lvl="2"/>
            <a:r>
              <a:rPr lang="en-US" dirty="0"/>
              <a:t>A process might use OpenMP the multiple cores available on a node</a:t>
            </a:r>
          </a:p>
          <a:p>
            <a:endParaRPr lang="en-US" dirty="0"/>
          </a:p>
          <a:p>
            <a:endParaRPr lang="en-US" dirty="0"/>
          </a:p>
          <a:p>
            <a:endParaRPr lang="en-US" dirty="0"/>
          </a:p>
          <a:p>
            <a:r>
              <a:rPr lang="en-US" dirty="0"/>
              <a:t>Widely used in Scientific Computing, MPI has </a:t>
            </a:r>
            <a:r>
              <a:rPr lang="en-US" dirty="0">
                <a:solidFill>
                  <a:srgbClr val="0070C0"/>
                </a:solidFill>
              </a:rPr>
              <a:t>FORTRAN</a:t>
            </a:r>
            <a:r>
              <a:rPr lang="en-US" dirty="0"/>
              <a:t> and </a:t>
            </a:r>
            <a:r>
              <a:rPr lang="en-US" dirty="0">
                <a:solidFill>
                  <a:srgbClr val="0070C0"/>
                </a:solidFill>
              </a:rPr>
              <a:t>C</a:t>
            </a:r>
            <a:r>
              <a:rPr lang="en-US" dirty="0"/>
              <a:t> bindings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90</a:t>
            </a:fld>
            <a:endParaRPr lang="en-US" altLang="en-US"/>
          </a:p>
        </p:txBody>
      </p:sp>
    </p:spTree>
    <p:extLst>
      <p:ext uri="{BB962C8B-B14F-4D97-AF65-F5344CB8AC3E}">
        <p14:creationId xmlns:p14="http://schemas.microsoft.com/office/powerpoint/2010/main" val="33391418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Pluses and Minuses</a:t>
            </a:r>
          </a:p>
        </p:txBody>
      </p:sp>
      <p:sp>
        <p:nvSpPr>
          <p:cNvPr id="3" name="Content Placeholder 2"/>
          <p:cNvSpPr>
            <a:spLocks noGrp="1"/>
          </p:cNvSpPr>
          <p:nvPr>
            <p:ph idx="1"/>
          </p:nvPr>
        </p:nvSpPr>
        <p:spPr/>
        <p:txBody>
          <a:bodyPr>
            <a:normAutofit lnSpcReduction="10000"/>
          </a:bodyPr>
          <a:lstStyle/>
          <a:p>
            <a:endParaRPr lang="en-US" sz="2000" dirty="0"/>
          </a:p>
          <a:p>
            <a:r>
              <a:rPr lang="en-US" sz="2000" dirty="0"/>
              <a:t>Pluses:</a:t>
            </a:r>
          </a:p>
          <a:p>
            <a:pPr lvl="1"/>
            <a:r>
              <a:rPr lang="en-US" sz="1800" dirty="0"/>
              <a:t>Access to lots of memory (across many nodes…)</a:t>
            </a:r>
          </a:p>
          <a:p>
            <a:pPr lvl="1"/>
            <a:r>
              <a:rPr lang="en-US" sz="1800" dirty="0"/>
              <a:t>Access to a lot of processors (across many nodes…)</a:t>
            </a:r>
          </a:p>
          <a:p>
            <a:pPr lvl="1"/>
            <a:r>
              <a:rPr lang="en-US" sz="1800" dirty="0"/>
              <a:t>No cache coherence overhead (if they don’t run on the same node)</a:t>
            </a:r>
          </a:p>
          <a:p>
            <a:pPr lvl="1"/>
            <a:endParaRPr lang="en-US" sz="1800" dirty="0"/>
          </a:p>
          <a:p>
            <a:pPr lvl="1"/>
            <a:endParaRPr lang="en-US" sz="1800" dirty="0"/>
          </a:p>
          <a:p>
            <a:r>
              <a:rPr lang="en-US" sz="2000" dirty="0"/>
              <a:t>Minuses:</a:t>
            </a:r>
          </a:p>
          <a:p>
            <a:pPr lvl="1"/>
            <a:r>
              <a:rPr lang="en-US" sz="1800" dirty="0"/>
              <a:t>High latency in communication</a:t>
            </a:r>
          </a:p>
          <a:p>
            <a:pPr lvl="1"/>
            <a:r>
              <a:rPr lang="en-US" sz="1800" dirty="0"/>
              <a:t>Low bandwidth compared to what we’ve seen so far (GPU &amp; OpenMP on a workstation)</a:t>
            </a:r>
          </a:p>
          <a:p>
            <a:pPr lvl="1"/>
            <a:r>
              <a:rPr lang="en-US" sz="1800" dirty="0"/>
              <a:t>You have to manage the process of sharing data amongst processes</a:t>
            </a:r>
          </a:p>
          <a:p>
            <a:pPr lvl="1"/>
            <a:endParaRPr lang="en-US" sz="1800" dirty="0"/>
          </a:p>
          <a:p>
            <a:pPr lvl="1"/>
            <a:endParaRPr lang="en-US" sz="1800" dirty="0"/>
          </a:p>
          <a:p>
            <a:pPr lvl="1"/>
            <a:endParaRPr lang="en-US" sz="1800" dirty="0"/>
          </a:p>
          <a:p>
            <a:r>
              <a:rPr lang="en-US" sz="2200" dirty="0"/>
              <a:t>NOTE: up-to-date typical latencies &amp; bandwidth of various systems available </a:t>
            </a:r>
            <a:r>
              <a:rPr lang="en-US" sz="2200" dirty="0">
                <a:hlinkClick r:id="rId2"/>
              </a:rPr>
              <a:t>here</a:t>
            </a:r>
            <a:endParaRPr lang="en-US" sz="2200" dirty="0"/>
          </a:p>
          <a:p>
            <a:pPr lvl="1"/>
            <a:r>
              <a:rPr lang="en-US" sz="1800" dirty="0"/>
              <a:t>Ranges: 5-10 </a:t>
            </a:r>
            <a:r>
              <a:rPr lang="en-US" sz="1800" dirty="0" err="1"/>
              <a:t>usec</a:t>
            </a:r>
            <a:r>
              <a:rPr lang="en-US" sz="1800" dirty="0"/>
              <a:t> &amp; 1-80 GB/s (BW depends heavily on size of the big-iron machine; more like 1-5 GB/s)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91</a:t>
            </a:fld>
            <a:endParaRPr lang="en-US" altLang="en-US"/>
          </a:p>
        </p:txBody>
      </p:sp>
    </p:spTree>
    <p:extLst>
      <p:ext uri="{BB962C8B-B14F-4D97-AF65-F5344CB8AC3E}">
        <p14:creationId xmlns:p14="http://schemas.microsoft.com/office/powerpoint/2010/main" val="41645205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MPI vs. CUDA</a:t>
            </a:r>
          </a:p>
        </p:txBody>
      </p:sp>
      <p:sp>
        <p:nvSpPr>
          <p:cNvPr id="3" name="Content Placeholder 2"/>
          <p:cNvSpPr>
            <a:spLocks noGrp="1"/>
          </p:cNvSpPr>
          <p:nvPr>
            <p:ph idx="1"/>
          </p:nvPr>
        </p:nvSpPr>
        <p:spPr/>
        <p:txBody>
          <a:bodyPr/>
          <a:lstStyle/>
          <a:p>
            <a:endParaRPr lang="en-US" sz="1800" dirty="0"/>
          </a:p>
          <a:p>
            <a:r>
              <a:rPr lang="en-US" sz="1800" dirty="0"/>
              <a:t>When would you use GPU computing and when would you use MPI-based parallel programming?</a:t>
            </a:r>
          </a:p>
          <a:p>
            <a:pPr lvl="3"/>
            <a:endParaRPr lang="en-US" sz="800" dirty="0"/>
          </a:p>
          <a:p>
            <a:pPr lvl="1"/>
            <a:endParaRPr lang="en-US" sz="1600" dirty="0"/>
          </a:p>
          <a:p>
            <a:pPr lvl="1"/>
            <a:r>
              <a:rPr lang="en-US" sz="1600" dirty="0"/>
              <a:t>Use GPU </a:t>
            </a:r>
          </a:p>
          <a:p>
            <a:pPr lvl="2"/>
            <a:r>
              <a:rPr lang="en-US" sz="1400" dirty="0"/>
              <a:t>If your data fits the memory constraints associated with GPU computing</a:t>
            </a:r>
          </a:p>
          <a:p>
            <a:pPr lvl="2"/>
            <a:r>
              <a:rPr lang="en-US" sz="1400" dirty="0"/>
              <a:t>You have parallelism at a fine grain so that you the SIMD paradigm applies</a:t>
            </a:r>
          </a:p>
          <a:p>
            <a:pPr lvl="2"/>
            <a:r>
              <a:rPr lang="en-US" sz="1400" dirty="0"/>
              <a:t>Example: Image processing</a:t>
            </a:r>
          </a:p>
          <a:p>
            <a:pPr lvl="4"/>
            <a:endParaRPr lang="en-US" sz="1100" dirty="0"/>
          </a:p>
          <a:p>
            <a:pPr lvl="1"/>
            <a:endParaRPr lang="en-US" sz="1600" dirty="0"/>
          </a:p>
          <a:p>
            <a:pPr lvl="1"/>
            <a:endParaRPr lang="en-US" sz="1600" dirty="0"/>
          </a:p>
          <a:p>
            <a:pPr lvl="1"/>
            <a:r>
              <a:rPr lang="en-US" sz="1600" dirty="0"/>
              <a:t>Use MPI-enabled parallel programming</a:t>
            </a:r>
          </a:p>
          <a:p>
            <a:pPr lvl="2"/>
            <a:r>
              <a:rPr lang="en-US" sz="1400" dirty="0"/>
              <a:t>If you have a very large problem, with a lot of data that needs to be spread out across several machines</a:t>
            </a:r>
          </a:p>
          <a:p>
            <a:pPr lvl="2"/>
            <a:r>
              <a:rPr lang="en-US" sz="1400" dirty="0"/>
              <a:t>Example: Large-scale CFD, FEA</a:t>
            </a:r>
          </a:p>
          <a:p>
            <a:endParaRPr lang="en-US" sz="2000" dirty="0"/>
          </a:p>
          <a:p>
            <a:r>
              <a:rPr lang="en-US" sz="2000" dirty="0"/>
              <a:t>NOTE: there are many machines on which HPC is done using both MPI and CUDA</a:t>
            </a:r>
          </a:p>
          <a:p>
            <a:pPr lvl="3"/>
            <a:endParaRPr lang="en-US" sz="11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92</a:t>
            </a:fld>
            <a:endParaRPr lang="en-US" altLang="en-US"/>
          </a:p>
        </p:txBody>
      </p:sp>
    </p:spTree>
    <p:extLst>
      <p:ext uri="{BB962C8B-B14F-4D97-AF65-F5344CB8AC3E}">
        <p14:creationId xmlns:p14="http://schemas.microsoft.com/office/powerpoint/2010/main" val="31305448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Shape 2"/>
          <p:cNvSpPr txBox="1"/>
          <p:nvPr/>
        </p:nvSpPr>
        <p:spPr>
          <a:xfrm>
            <a:off x="1428466" y="1330236"/>
            <a:ext cx="8229240" cy="4411440"/>
          </a:xfrm>
          <a:prstGeom prst="rect">
            <a:avLst/>
          </a:prstGeom>
          <a:noFill/>
          <a:ln>
            <a:noFill/>
          </a:ln>
        </p:spPr>
        <p:txBody>
          <a:bodyPr/>
          <a:lstStyle/>
          <a:p>
            <a:pPr marL="342900" indent="-342900">
              <a:spcBef>
                <a:spcPct val="60000"/>
              </a:spcBef>
              <a:buClr>
                <a:schemeClr val="tx2"/>
              </a:buClr>
              <a:buSzPct val="70000"/>
              <a:buFont typeface="Wingdings" pitchFamily="2" charset="2"/>
              <a:buChar char="l"/>
            </a:pPr>
            <a:r>
              <a:rPr lang="en-US" sz="2400" dirty="0"/>
              <a:t>What’s available: </a:t>
            </a:r>
            <a:r>
              <a:rPr lang="en-US" sz="2400" dirty="0" err="1">
                <a:latin typeface="Courier New" panose="02070309020205020404" pitchFamily="49" charset="0"/>
                <a:cs typeface="Courier New" panose="02070309020205020404" pitchFamily="49" charset="0"/>
              </a:rPr>
              <a:t>OpenMPI</a:t>
            </a:r>
            <a:r>
              <a:rPr lang="en-US" sz="2400" dirty="0"/>
              <a:t>, </a:t>
            </a:r>
            <a:r>
              <a:rPr lang="en-US" sz="2400" dirty="0">
                <a:latin typeface="Courier New" panose="02070309020205020404" pitchFamily="49" charset="0"/>
                <a:cs typeface="Courier New" panose="02070309020205020404" pitchFamily="49" charset="0"/>
              </a:rPr>
              <a:t>MVAPICH</a:t>
            </a:r>
            <a:r>
              <a:rPr lang="en-US" sz="2400" dirty="0"/>
              <a:t>, </a:t>
            </a:r>
            <a:r>
              <a:rPr lang="en-US" sz="2400" dirty="0">
                <a:latin typeface="Courier New" panose="02070309020205020404" pitchFamily="49" charset="0"/>
                <a:cs typeface="Courier New" panose="02070309020205020404" pitchFamily="49" charset="0"/>
              </a:rPr>
              <a:t>MVAPICH2</a:t>
            </a:r>
            <a:endParaRPr sz="2400" dirty="0">
              <a:latin typeface="Courier New" panose="02070309020205020404" pitchFamily="49" charset="0"/>
              <a:cs typeface="Courier New" panose="02070309020205020404" pitchFamily="49" charset="0"/>
            </a:endParaRPr>
          </a:p>
          <a:p>
            <a:pPr marL="342900" indent="-342900">
              <a:spcBef>
                <a:spcPct val="60000"/>
              </a:spcBef>
              <a:buClr>
                <a:schemeClr val="tx2"/>
              </a:buClr>
              <a:buSzPct val="70000"/>
              <a:buFont typeface="Wingdings" pitchFamily="2" charset="2"/>
              <a:buChar char="l"/>
            </a:pPr>
            <a:r>
              <a:rPr lang="en-US" sz="2400" dirty="0" err="1">
                <a:latin typeface="Courier New" panose="02070309020205020404" pitchFamily="49" charset="0"/>
                <a:cs typeface="Courier New" panose="02070309020205020404" pitchFamily="49" charset="0"/>
              </a:rPr>
              <a:t>OpenMPI</a:t>
            </a:r>
            <a:r>
              <a:rPr lang="en-US" sz="2400" dirty="0"/>
              <a:t> is default on Euler</a:t>
            </a:r>
            <a:endParaRPr sz="2400" dirty="0"/>
          </a:p>
          <a:p>
            <a:pPr marL="1257300" lvl="2" indent="-342900">
              <a:spcBef>
                <a:spcPct val="60000"/>
              </a:spcBef>
              <a:buClr>
                <a:schemeClr val="tx2"/>
              </a:buClr>
              <a:buSzPct val="70000"/>
              <a:buFont typeface="Wingdings" pitchFamily="2" charset="2"/>
              <a:buChar char="l"/>
            </a:pPr>
            <a:endParaRPr sz="2400" dirty="0"/>
          </a:p>
          <a:p>
            <a:pPr marL="342900" indent="-342900">
              <a:spcBef>
                <a:spcPct val="60000"/>
              </a:spcBef>
              <a:buClr>
                <a:schemeClr val="tx2"/>
              </a:buClr>
              <a:buSzPct val="70000"/>
              <a:buFont typeface="Wingdings" pitchFamily="2" charset="2"/>
              <a:buChar char="l"/>
            </a:pPr>
            <a:r>
              <a:rPr lang="en-US" sz="2400" dirty="0"/>
              <a:t>To load </a:t>
            </a:r>
            <a:r>
              <a:rPr lang="en-US" sz="2400" dirty="0" err="1">
                <a:latin typeface="Courier New" panose="02070309020205020404" pitchFamily="49" charset="0"/>
                <a:cs typeface="Courier New" panose="02070309020205020404" pitchFamily="49" charset="0"/>
              </a:rPr>
              <a:t>OpenMPI</a:t>
            </a:r>
            <a:r>
              <a:rPr lang="en-US" sz="2400" dirty="0"/>
              <a:t> environment variables:</a:t>
            </a:r>
            <a:endParaRPr sz="2400" dirty="0"/>
          </a:p>
          <a:p>
            <a:pPr marL="692150" lvl="1" indent="-347663">
              <a:spcBef>
                <a:spcPct val="60000"/>
              </a:spcBef>
              <a:buClr>
                <a:schemeClr val="accent2"/>
              </a:buClr>
              <a:buSzPct val="70000"/>
              <a:buFont typeface="Wingdings" pitchFamily="2" charset="2"/>
              <a:buChar char="l"/>
            </a:pPr>
            <a:r>
              <a:rPr lang="en-US" sz="2000" dirty="0"/>
              <a:t>Typically not needed, should be done automatically for you</a:t>
            </a:r>
            <a:endParaRPr sz="2000" dirty="0"/>
          </a:p>
          <a:p>
            <a:endParaRPr dirty="0">
              <a:latin typeface="Arial" panose="020B0604020202020204" pitchFamily="34" charset="0"/>
            </a:endParaRPr>
          </a:p>
        </p:txBody>
      </p:sp>
      <p:sp>
        <p:nvSpPr>
          <p:cNvPr id="76" name="CustomShape 4"/>
          <p:cNvSpPr/>
          <p:nvPr/>
        </p:nvSpPr>
        <p:spPr>
          <a:xfrm>
            <a:off x="3352800" y="4800600"/>
            <a:ext cx="4648200" cy="395280"/>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dirty="0">
                <a:solidFill>
                  <a:srgbClr val="000000"/>
                </a:solidFill>
                <a:latin typeface="Courier New" panose="02070309020205020404" pitchFamily="49" charset="0"/>
                <a:cs typeface="Courier New" panose="02070309020205020404" pitchFamily="49" charset="0"/>
              </a:rPr>
              <a:t>&gt;&gt; module load </a:t>
            </a:r>
            <a:r>
              <a:rPr lang="en-US" sz="2000" dirty="0" err="1">
                <a:solidFill>
                  <a:srgbClr val="000000"/>
                </a:solidFill>
                <a:latin typeface="Courier New" panose="02070309020205020404" pitchFamily="49" charset="0"/>
                <a:cs typeface="Courier New" panose="02070309020205020404" pitchFamily="49" charset="0"/>
              </a:rPr>
              <a:t>openmpi</a:t>
            </a:r>
            <a:endParaRPr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66E4CD1D-634B-4273-946B-86B64DFD2042}"/>
              </a:ext>
            </a:extLst>
          </p:cNvPr>
          <p:cNvSpPr>
            <a:spLocks noGrp="1"/>
          </p:cNvSpPr>
          <p:nvPr>
            <p:ph type="title"/>
          </p:nvPr>
        </p:nvSpPr>
        <p:spPr/>
        <p:txBody>
          <a:bodyPr>
            <a:normAutofit/>
          </a:bodyPr>
          <a:lstStyle/>
          <a:p>
            <a:r>
              <a:rPr lang="en-US" dirty="0"/>
              <a:t>MPI on Euler [Selecting MPI Distribution]</a:t>
            </a:r>
          </a:p>
        </p:txBody>
      </p:sp>
      <p:sp>
        <p:nvSpPr>
          <p:cNvPr id="3" name="Slide Number Placeholder 2"/>
          <p:cNvSpPr>
            <a:spLocks noGrp="1"/>
          </p:cNvSpPr>
          <p:nvPr>
            <p:ph type="sldNum" sz="quarter" idx="12"/>
          </p:nvPr>
        </p:nvSpPr>
        <p:spPr/>
        <p:txBody>
          <a:bodyPr/>
          <a:lstStyle/>
          <a:p>
            <a:fld id="{67D2203D-769A-4D5A-AE4C-EA73FDE6A130}" type="slidenum">
              <a:rPr lang="en-US" smtClean="0"/>
              <a:t>93</a:t>
            </a:fld>
            <a:endParaRPr lang="en-US"/>
          </a:p>
        </p:txBody>
      </p:sp>
    </p:spTree>
    <p:extLst>
      <p:ext uri="{BB962C8B-B14F-4D97-AF65-F5344CB8AC3E}">
        <p14:creationId xmlns:p14="http://schemas.microsoft.com/office/powerpoint/2010/main" val="26179462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Shape 1"/>
          <p:cNvSpPr txBox="1"/>
          <p:nvPr/>
        </p:nvSpPr>
        <p:spPr>
          <a:xfrm>
            <a:off x="689212" y="2340360"/>
            <a:ext cx="9902468" cy="2390820"/>
          </a:xfrm>
          <a:prstGeom prst="rect">
            <a:avLst/>
          </a:prstGeom>
          <a:noFill/>
          <a:ln>
            <a:noFill/>
          </a:ln>
        </p:spPr>
        <p:txBody>
          <a:bodyPr/>
          <a:lstStyle/>
          <a:p>
            <a:pPr marL="342900" indent="-342900">
              <a:spcBef>
                <a:spcPct val="60000"/>
              </a:spcBef>
              <a:buClr>
                <a:schemeClr val="tx2"/>
              </a:buClr>
              <a:buSzPct val="70000"/>
              <a:buFont typeface="Wingdings" pitchFamily="2" charset="2"/>
              <a:buChar char="l"/>
            </a:pPr>
            <a:r>
              <a:rPr lang="en-US" sz="2400" dirty="0"/>
              <a:t>Most MPI distributions provide wrapper scripts named </a:t>
            </a:r>
            <a:r>
              <a:rPr lang="en-US" sz="2400" dirty="0" err="1">
                <a:solidFill>
                  <a:srgbClr val="0070C0"/>
                </a:solidFill>
                <a:latin typeface="Courier New" panose="02070309020205020404" pitchFamily="49" charset="0"/>
                <a:cs typeface="Courier New" panose="02070309020205020404" pitchFamily="49" charset="0"/>
              </a:rPr>
              <a:t>mpicc</a:t>
            </a:r>
            <a:r>
              <a:rPr lang="en-US" sz="2400" dirty="0"/>
              <a:t> or </a:t>
            </a:r>
            <a:r>
              <a:rPr lang="en-US" sz="2400" dirty="0" err="1">
                <a:solidFill>
                  <a:srgbClr val="0070C0"/>
                </a:solidFill>
                <a:latin typeface="Courier New" panose="02070309020205020404" pitchFamily="49" charset="0"/>
                <a:cs typeface="Courier New" panose="02070309020205020404" pitchFamily="49" charset="0"/>
              </a:rPr>
              <a:t>mpicxx</a:t>
            </a:r>
            <a:r>
              <a:rPr lang="en-US" sz="2400" dirty="0"/>
              <a:t>  </a:t>
            </a:r>
            <a:endParaRPr sz="2400" dirty="0"/>
          </a:p>
          <a:p>
            <a:pPr marL="692150" lvl="1" indent="-347663">
              <a:spcBef>
                <a:spcPct val="60000"/>
              </a:spcBef>
              <a:buClr>
                <a:schemeClr val="accent2"/>
              </a:buClr>
              <a:buSzPct val="70000"/>
              <a:buFont typeface="Wingdings" pitchFamily="2" charset="2"/>
              <a:buChar char="l"/>
            </a:pPr>
            <a:r>
              <a:rPr lang="en-US" sz="2000" dirty="0"/>
              <a:t>Adds in </a:t>
            </a:r>
            <a:r>
              <a:rPr lang="en-US" sz="2000" dirty="0">
                <a:latin typeface="Courier New" panose="02070309020205020404" pitchFamily="49" charset="0"/>
                <a:cs typeface="Courier New" panose="02070309020205020404" pitchFamily="49" charset="0"/>
              </a:rPr>
              <a:t>–L</a:t>
            </a:r>
            <a:r>
              <a:rPr lang="en-US" sz="2000" dirty="0"/>
              <a:t>, </a:t>
            </a:r>
            <a:r>
              <a:rPr lang="en-US" sz="2000" dirty="0">
                <a:latin typeface="Courier New" panose="02070309020205020404" pitchFamily="49" charset="0"/>
                <a:cs typeface="Courier New" panose="02070309020205020404" pitchFamily="49" charset="0"/>
              </a:rPr>
              <a:t>-l</a:t>
            </a:r>
            <a:r>
              <a:rPr lang="en-US" sz="2000" dirty="0"/>
              <a:t>, </a:t>
            </a:r>
            <a:r>
              <a:rPr lang="en-US" sz="2000" dirty="0">
                <a:latin typeface="Courier New" panose="02070309020205020404" pitchFamily="49" charset="0"/>
                <a:cs typeface="Courier New" panose="02070309020205020404" pitchFamily="49" charset="0"/>
              </a:rPr>
              <a:t>-I</a:t>
            </a:r>
            <a:r>
              <a:rPr lang="en-US" sz="2000" dirty="0"/>
              <a:t>, etc. flags for MPI</a:t>
            </a:r>
            <a:endParaRPr sz="2000" dirty="0"/>
          </a:p>
          <a:p>
            <a:pPr marL="692150" lvl="1" indent="-347663">
              <a:spcBef>
                <a:spcPct val="60000"/>
              </a:spcBef>
              <a:buClr>
                <a:schemeClr val="accent2"/>
              </a:buClr>
              <a:buSzPct val="70000"/>
              <a:buFont typeface="Wingdings" pitchFamily="2" charset="2"/>
              <a:buChar char="l"/>
            </a:pPr>
            <a:r>
              <a:rPr lang="en-US" sz="2000" dirty="0"/>
              <a:t>Passes any options to your native compiler (</a:t>
            </a:r>
            <a:r>
              <a:rPr lang="en-US" sz="2000" dirty="0" err="1">
                <a:latin typeface="Courier New" panose="02070309020205020404" pitchFamily="49" charset="0"/>
                <a:cs typeface="Courier New" panose="02070309020205020404" pitchFamily="49" charset="0"/>
              </a:rPr>
              <a:t>gcc</a:t>
            </a:r>
            <a:r>
              <a:rPr lang="en-US" sz="2000" dirty="0"/>
              <a:t>)</a:t>
            </a:r>
            <a:endParaRPr sz="2000" dirty="0"/>
          </a:p>
          <a:p>
            <a:pPr marL="692150" lvl="1" indent="-347663">
              <a:spcBef>
                <a:spcPct val="60000"/>
              </a:spcBef>
              <a:buClr>
                <a:schemeClr val="accent2"/>
              </a:buClr>
              <a:buSzPct val="70000"/>
              <a:buFont typeface="Wingdings" pitchFamily="2" charset="2"/>
              <a:buChar char="l"/>
            </a:pPr>
            <a:r>
              <a:rPr lang="en-US" sz="2000" dirty="0"/>
              <a:t>Very similar to what </a:t>
            </a:r>
            <a:r>
              <a:rPr lang="en-US" sz="2000" b="1" dirty="0" err="1">
                <a:solidFill>
                  <a:srgbClr val="0070C0"/>
                </a:solidFill>
                <a:latin typeface="Courier New" panose="02070309020205020404" pitchFamily="49" charset="0"/>
                <a:cs typeface="Courier New" panose="02070309020205020404" pitchFamily="49" charset="0"/>
              </a:rPr>
              <a:t>nvcc</a:t>
            </a:r>
            <a:r>
              <a:rPr lang="en-US" sz="2000" dirty="0"/>
              <a:t> did for CUDA – it’s a compile driver…</a:t>
            </a:r>
            <a:endParaRPr sz="2000" dirty="0"/>
          </a:p>
        </p:txBody>
      </p:sp>
      <p:sp>
        <p:nvSpPr>
          <p:cNvPr id="80" name="CustomShape 3"/>
          <p:cNvSpPr/>
          <p:nvPr/>
        </p:nvSpPr>
        <p:spPr>
          <a:xfrm>
            <a:off x="2779898" y="4954282"/>
            <a:ext cx="6324600" cy="450300"/>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1" dirty="0">
                <a:solidFill>
                  <a:srgbClr val="000000"/>
                </a:solidFill>
                <a:latin typeface="Courier New" panose="02070309020205020404" pitchFamily="49" charset="0"/>
                <a:cs typeface="Courier New" panose="02070309020205020404" pitchFamily="49" charset="0"/>
              </a:rPr>
              <a:t>&gt;&gt; </a:t>
            </a:r>
            <a:r>
              <a:rPr lang="en-US" b="1" dirty="0" err="1">
                <a:solidFill>
                  <a:srgbClr val="000000"/>
                </a:solidFill>
                <a:latin typeface="Courier New" panose="02070309020205020404" pitchFamily="49" charset="0"/>
                <a:cs typeface="Courier New" panose="02070309020205020404" pitchFamily="49" charset="0"/>
              </a:rPr>
              <a:t>mpicxx</a:t>
            </a:r>
            <a:r>
              <a:rPr lang="en-US" b="1" dirty="0">
                <a:solidFill>
                  <a:srgbClr val="000000"/>
                </a:solidFill>
                <a:latin typeface="Courier New" panose="02070309020205020404" pitchFamily="49" charset="0"/>
                <a:cs typeface="Courier New" panose="02070309020205020404" pitchFamily="49" charset="0"/>
              </a:rPr>
              <a:t> -o </a:t>
            </a:r>
            <a:r>
              <a:rPr lang="en-US" b="1" dirty="0" err="1">
                <a:solidFill>
                  <a:srgbClr val="000000"/>
                </a:solidFill>
                <a:latin typeface="Courier New" panose="02070309020205020404" pitchFamily="49" charset="0"/>
                <a:cs typeface="Courier New" panose="02070309020205020404" pitchFamily="49" charset="0"/>
              </a:rPr>
              <a:t>integrate_mpi</a:t>
            </a:r>
            <a:r>
              <a:rPr lang="en-US" b="1" dirty="0">
                <a:solidFill>
                  <a:srgbClr val="000000"/>
                </a:solidFill>
                <a:latin typeface="Courier New" panose="02070309020205020404" pitchFamily="49" charset="0"/>
                <a:cs typeface="Courier New" panose="02070309020205020404" pitchFamily="49" charset="0"/>
              </a:rPr>
              <a:t> integrate_mpi.cpp</a:t>
            </a:r>
            <a:endParaRPr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CEE3C136-8A88-4132-A937-182718877096}"/>
              </a:ext>
            </a:extLst>
          </p:cNvPr>
          <p:cNvSpPr>
            <a:spLocks noGrp="1"/>
          </p:cNvSpPr>
          <p:nvPr>
            <p:ph type="title"/>
          </p:nvPr>
        </p:nvSpPr>
        <p:spPr/>
        <p:txBody>
          <a:bodyPr>
            <a:normAutofit/>
          </a:bodyPr>
          <a:lstStyle/>
          <a:p>
            <a:r>
              <a:rPr lang="en-US" dirty="0"/>
              <a:t>Compiling MPI Code by Hand</a:t>
            </a:r>
          </a:p>
        </p:txBody>
      </p:sp>
      <p:sp>
        <p:nvSpPr>
          <p:cNvPr id="3" name="Slide Number Placeholder 2"/>
          <p:cNvSpPr>
            <a:spLocks noGrp="1"/>
          </p:cNvSpPr>
          <p:nvPr>
            <p:ph type="sldNum" sz="quarter" idx="12"/>
          </p:nvPr>
        </p:nvSpPr>
        <p:spPr/>
        <p:txBody>
          <a:bodyPr/>
          <a:lstStyle/>
          <a:p>
            <a:fld id="{67D2203D-769A-4D5A-AE4C-EA73FDE6A130}" type="slidenum">
              <a:rPr lang="en-US" smtClean="0"/>
              <a:t>94</a:t>
            </a:fld>
            <a:endParaRPr lang="en-US"/>
          </a:p>
        </p:txBody>
      </p:sp>
    </p:spTree>
    <p:extLst>
      <p:ext uri="{BB962C8B-B14F-4D97-AF65-F5344CB8AC3E}">
        <p14:creationId xmlns:p14="http://schemas.microsoft.com/office/powerpoint/2010/main" val="30634559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4"/>
          <p:cNvSpPr/>
          <p:nvPr/>
        </p:nvSpPr>
        <p:spPr>
          <a:xfrm>
            <a:off x="1874280" y="1143000"/>
            <a:ext cx="7269480" cy="2438400"/>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dirty="0">
                <a:solidFill>
                  <a:srgbClr val="000000"/>
                </a:solidFill>
                <a:latin typeface="Consolas" panose="020B0609020204030204" pitchFamily="49" charset="0"/>
              </a:rPr>
              <a:t>### BEGINNING OF submit_mpi.sh SCRIPT ###</a:t>
            </a:r>
            <a:endParaRPr dirty="0">
              <a:latin typeface="Consolas" panose="020B0609020204030204" pitchFamily="49" charset="0"/>
            </a:endParaRPr>
          </a:p>
          <a:p>
            <a:pPr>
              <a:lnSpc>
                <a:spcPct val="100000"/>
              </a:lnSpc>
            </a:pPr>
            <a:endParaRPr dirty="0">
              <a:latin typeface="Consolas" panose="020B0609020204030204" pitchFamily="49" charset="0"/>
            </a:endParaRPr>
          </a:p>
          <a:p>
            <a:pPr>
              <a:lnSpc>
                <a:spcPct val="100000"/>
              </a:lnSpc>
            </a:pPr>
            <a:r>
              <a:rPr lang="en-US" sz="1400" b="1" dirty="0">
                <a:solidFill>
                  <a:srgbClr val="000000"/>
                </a:solidFill>
                <a:latin typeface="Consolas" panose="020B0609020204030204" pitchFamily="49" charset="0"/>
              </a:rPr>
              <a:t>#!/bin/bash</a:t>
            </a:r>
            <a:endParaRPr dirty="0">
              <a:latin typeface="Consolas" panose="020B0609020204030204" pitchFamily="49" charset="0"/>
            </a:endParaRPr>
          </a:p>
          <a:p>
            <a:pPr>
              <a:lnSpc>
                <a:spcPct val="100000"/>
              </a:lnSpc>
            </a:pPr>
            <a:r>
              <a:rPr lang="en-US" sz="1400" b="1" dirty="0">
                <a:solidFill>
                  <a:srgbClr val="000000"/>
                </a:solidFill>
                <a:latin typeface="Consolas" panose="020B0609020204030204" pitchFamily="49" charset="0"/>
              </a:rPr>
              <a:t>#SBATCH -t 0-5:0:0</a:t>
            </a:r>
            <a:endParaRPr dirty="0">
              <a:latin typeface="Consolas" panose="020B0609020204030204" pitchFamily="49" charset="0"/>
            </a:endParaRPr>
          </a:p>
          <a:p>
            <a:pPr>
              <a:lnSpc>
                <a:spcPct val="100000"/>
              </a:lnSpc>
            </a:pPr>
            <a:r>
              <a:rPr lang="en-US" sz="1400" b="1" dirty="0">
                <a:solidFill>
                  <a:srgbClr val="000000"/>
                </a:solidFill>
                <a:latin typeface="Consolas" panose="020B0609020204030204" pitchFamily="49" charset="0"/>
              </a:rPr>
              <a:t>#SBATCH -o output.txt</a:t>
            </a:r>
            <a:endParaRPr dirty="0">
              <a:latin typeface="Consolas" panose="020B0609020204030204" pitchFamily="49" charset="0"/>
            </a:endParaRPr>
          </a:p>
          <a:p>
            <a:pPr>
              <a:lnSpc>
                <a:spcPct val="100000"/>
              </a:lnSpc>
            </a:pPr>
            <a:endParaRPr dirty="0">
              <a:latin typeface="Consolas" panose="020B0609020204030204" pitchFamily="49" charset="0"/>
            </a:endParaRPr>
          </a:p>
          <a:p>
            <a:pPr>
              <a:lnSpc>
                <a:spcPct val="100000"/>
              </a:lnSpc>
            </a:pPr>
            <a:r>
              <a:rPr lang="en-US" sz="1400" b="1" dirty="0">
                <a:solidFill>
                  <a:srgbClr val="000000"/>
                </a:solidFill>
                <a:latin typeface="Consolas" panose="020B0609020204030204" pitchFamily="49" charset="0"/>
              </a:rPr>
              <a:t>cd $SLURM_SUBMIT_DIR</a:t>
            </a:r>
            <a:endParaRPr dirty="0">
              <a:latin typeface="Consolas" panose="020B0609020204030204" pitchFamily="49" charset="0"/>
            </a:endParaRPr>
          </a:p>
          <a:p>
            <a:pPr>
              <a:lnSpc>
                <a:spcPct val="100000"/>
              </a:lnSpc>
            </a:pPr>
            <a:r>
              <a:rPr lang="en-US" sz="1400" b="1" dirty="0" err="1">
                <a:solidFill>
                  <a:srgbClr val="000000"/>
                </a:solidFill>
                <a:latin typeface="Consolas" panose="020B0609020204030204" pitchFamily="49" charset="0"/>
              </a:rPr>
              <a:t>mpirun</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integrate_mpi</a:t>
            </a:r>
            <a:endParaRPr dirty="0">
              <a:latin typeface="Consolas" panose="020B0609020204030204" pitchFamily="49" charset="0"/>
            </a:endParaRPr>
          </a:p>
          <a:p>
            <a:pPr>
              <a:lnSpc>
                <a:spcPct val="100000"/>
              </a:lnSpc>
            </a:pPr>
            <a:endParaRPr dirty="0">
              <a:latin typeface="Consolas" panose="020B0609020204030204" pitchFamily="49" charset="0"/>
            </a:endParaRPr>
          </a:p>
          <a:p>
            <a:pPr>
              <a:lnSpc>
                <a:spcPct val="100000"/>
              </a:lnSpc>
            </a:pPr>
            <a:r>
              <a:rPr lang="en-US" sz="1400" b="1" dirty="0">
                <a:solidFill>
                  <a:srgbClr val="000000"/>
                </a:solidFill>
                <a:latin typeface="Consolas" panose="020B0609020204030204" pitchFamily="49" charset="0"/>
              </a:rPr>
              <a:t>### END OF SCRIPT ###</a:t>
            </a:r>
            <a:endParaRPr dirty="0">
              <a:latin typeface="Consolas" panose="020B0609020204030204" pitchFamily="49" charset="0"/>
            </a:endParaRPr>
          </a:p>
        </p:txBody>
      </p:sp>
      <p:sp>
        <p:nvSpPr>
          <p:cNvPr id="6" name="CustomShape 4"/>
          <p:cNvSpPr/>
          <p:nvPr/>
        </p:nvSpPr>
        <p:spPr>
          <a:xfrm>
            <a:off x="1904999" y="3809880"/>
            <a:ext cx="8599449" cy="2667120"/>
          </a:xfrm>
          <a:prstGeom prst="rect">
            <a:avLst/>
          </a:prstGeom>
          <a:solidFill>
            <a:srgbClr val="99CCFF"/>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dirty="0" err="1">
                <a:solidFill>
                  <a:srgbClr val="000000"/>
                </a:solidFill>
                <a:latin typeface="Consolas" panose="020B0609020204030204" pitchFamily="49" charset="0"/>
              </a:rPr>
              <a:t>euler</a:t>
            </a:r>
            <a:r>
              <a:rPr lang="en-US" sz="1400" b="1" dirty="0">
                <a:solidFill>
                  <a:srgbClr val="000000"/>
                </a:solidFill>
                <a:latin typeface="Consolas" panose="020B0609020204030204" pitchFamily="49" charset="0"/>
              </a:rPr>
              <a:t> $ </a:t>
            </a:r>
            <a:r>
              <a:rPr lang="en-US" sz="1400" b="1" dirty="0" err="1">
                <a:solidFill>
                  <a:srgbClr val="000000"/>
                </a:solidFill>
                <a:latin typeface="Consolas" panose="020B0609020204030204" pitchFamily="49" charset="0"/>
              </a:rPr>
              <a:t>sbatch</a:t>
            </a:r>
            <a:r>
              <a:rPr lang="en-US" sz="1400" b="1" dirty="0">
                <a:solidFill>
                  <a:srgbClr val="000000"/>
                </a:solidFill>
                <a:latin typeface="Consolas" panose="020B0609020204030204" pitchFamily="49" charset="0"/>
              </a:rPr>
              <a:t> –p </a:t>
            </a:r>
            <a:r>
              <a:rPr lang="en-US" sz="1400" b="1" dirty="0" err="1">
                <a:solidFill>
                  <a:srgbClr val="000000"/>
                </a:solidFill>
                <a:latin typeface="Consolas" panose="020B0609020204030204" pitchFamily="49" charset="0"/>
              </a:rPr>
              <a:t>wacc</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gres</a:t>
            </a:r>
            <a:r>
              <a:rPr lang="en-US" sz="1400" b="1" dirty="0">
                <a:solidFill>
                  <a:srgbClr val="000000"/>
                </a:solidFill>
                <a:latin typeface="Consolas" panose="020B0609020204030204" pitchFamily="49" charset="0"/>
              </a:rPr>
              <a:t>=infiniband:1 -N 2 --</a:t>
            </a:r>
            <a:r>
              <a:rPr lang="en-US" sz="1400" b="1" dirty="0" err="1">
                <a:solidFill>
                  <a:srgbClr val="000000"/>
                </a:solidFill>
                <a:latin typeface="Consolas" panose="020B0609020204030204" pitchFamily="49" charset="0"/>
              </a:rPr>
              <a:t>ntasks</a:t>
            </a:r>
            <a:r>
              <a:rPr lang="en-US" sz="1400" b="1" dirty="0">
                <a:solidFill>
                  <a:srgbClr val="000000"/>
                </a:solidFill>
                <a:latin typeface="Consolas" panose="020B0609020204030204" pitchFamily="49" charset="0"/>
              </a:rPr>
              <a:t>-per-node=4 submit_mpi.sh</a:t>
            </a:r>
            <a:endParaRPr dirty="0">
              <a:latin typeface="Consolas" panose="020B0609020204030204" pitchFamily="49" charset="0"/>
            </a:endParaRPr>
          </a:p>
          <a:p>
            <a:pPr>
              <a:lnSpc>
                <a:spcPct val="100000"/>
              </a:lnSpc>
            </a:pPr>
            <a:r>
              <a:rPr lang="en-US" sz="1400" b="1" dirty="0" err="1">
                <a:solidFill>
                  <a:srgbClr val="000000"/>
                </a:solidFill>
                <a:latin typeface="Consolas" panose="020B0609020204030204" pitchFamily="49" charset="0"/>
              </a:rPr>
              <a:t>euler</a:t>
            </a:r>
            <a:r>
              <a:rPr lang="en-US" sz="1400" b="1" dirty="0">
                <a:solidFill>
                  <a:srgbClr val="000000"/>
                </a:solidFill>
                <a:latin typeface="Consolas" panose="020B0609020204030204" pitchFamily="49" charset="0"/>
              </a:rPr>
              <a:t> $ cat output.txt</a:t>
            </a:r>
            <a:endParaRPr dirty="0">
              <a:latin typeface="Consolas" panose="020B0609020204030204" pitchFamily="49" charset="0"/>
            </a:endParaRPr>
          </a:p>
          <a:p>
            <a:pPr>
              <a:lnSpc>
                <a:spcPct val="100000"/>
              </a:lnSpc>
            </a:pPr>
            <a:r>
              <a:rPr lang="en-US" sz="1400" b="1" dirty="0">
                <a:solidFill>
                  <a:srgbClr val="000000"/>
                </a:solidFill>
                <a:latin typeface="Consolas" panose="020B0609020204030204" pitchFamily="49" charset="0"/>
              </a:rPr>
              <a:t>8 32.121040666358297 in 2.171963s</a:t>
            </a:r>
            <a:endParaRPr dirty="0">
              <a:latin typeface="Consolas" panose="020B0609020204030204" pitchFamily="49" charset="0"/>
            </a:endParaRPr>
          </a:p>
          <a:p>
            <a:pPr>
              <a:lnSpc>
                <a:spcPct val="100000"/>
              </a:lnSpc>
            </a:pPr>
            <a:endParaRPr dirty="0">
              <a:latin typeface="Consolas" panose="020B0609020204030204" pitchFamily="49" charset="0"/>
            </a:endParaRPr>
          </a:p>
          <a:p>
            <a:pPr>
              <a:lnSpc>
                <a:spcPct val="100000"/>
              </a:lnSpc>
            </a:pPr>
            <a:r>
              <a:rPr lang="en-US" sz="1400" b="1" dirty="0" err="1">
                <a:solidFill>
                  <a:srgbClr val="000000"/>
                </a:solidFill>
                <a:latin typeface="Consolas" panose="020B0609020204030204" pitchFamily="49" charset="0"/>
              </a:rPr>
              <a:t>euler</a:t>
            </a:r>
            <a:r>
              <a:rPr lang="en-US" sz="1400" b="1" dirty="0">
                <a:solidFill>
                  <a:srgbClr val="000000"/>
                </a:solidFill>
                <a:latin typeface="Consolas" panose="020B0609020204030204" pitchFamily="49" charset="0"/>
              </a:rPr>
              <a:t> $ </a:t>
            </a:r>
            <a:r>
              <a:rPr lang="en-US" sz="1400" b="1" dirty="0" err="1">
                <a:solidFill>
                  <a:srgbClr val="000000"/>
                </a:solidFill>
                <a:latin typeface="Consolas" panose="020B0609020204030204" pitchFamily="49" charset="0"/>
              </a:rPr>
              <a:t>sbatch</a:t>
            </a:r>
            <a:r>
              <a:rPr lang="en-US" sz="1400" b="1" dirty="0">
                <a:solidFill>
                  <a:srgbClr val="000000"/>
                </a:solidFill>
                <a:latin typeface="Consolas" panose="020B0609020204030204" pitchFamily="49" charset="0"/>
              </a:rPr>
              <a:t> –p </a:t>
            </a:r>
            <a:r>
              <a:rPr lang="en-US" sz="1400" b="1" dirty="0" err="1">
                <a:solidFill>
                  <a:srgbClr val="000000"/>
                </a:solidFill>
                <a:latin typeface="Consolas" panose="020B0609020204030204" pitchFamily="49" charset="0"/>
              </a:rPr>
              <a:t>wacc</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gres</a:t>
            </a:r>
            <a:r>
              <a:rPr lang="en-US" sz="1400" b="1" dirty="0">
                <a:solidFill>
                  <a:srgbClr val="000000"/>
                </a:solidFill>
                <a:latin typeface="Consolas" panose="020B0609020204030204" pitchFamily="49" charset="0"/>
              </a:rPr>
              <a:t>=infiniband:1 -N 2 --</a:t>
            </a:r>
            <a:r>
              <a:rPr lang="en-US" sz="1400" b="1" dirty="0" err="1">
                <a:solidFill>
                  <a:srgbClr val="000000"/>
                </a:solidFill>
                <a:latin typeface="Consolas" panose="020B0609020204030204" pitchFamily="49" charset="0"/>
              </a:rPr>
              <a:t>ntasks</a:t>
            </a:r>
            <a:r>
              <a:rPr lang="en-US" sz="1400" b="1" dirty="0">
                <a:solidFill>
                  <a:srgbClr val="000000"/>
                </a:solidFill>
                <a:latin typeface="Consolas" panose="020B0609020204030204" pitchFamily="49" charset="0"/>
              </a:rPr>
              <a:t>-per-node=2 submit_mpi.sh</a:t>
            </a:r>
            <a:endParaRPr dirty="0">
              <a:latin typeface="Consolas" panose="020B0609020204030204" pitchFamily="49" charset="0"/>
            </a:endParaRPr>
          </a:p>
          <a:p>
            <a:pPr>
              <a:lnSpc>
                <a:spcPct val="100000"/>
              </a:lnSpc>
            </a:pPr>
            <a:r>
              <a:rPr lang="en-US" sz="1400" b="1" dirty="0" err="1">
                <a:solidFill>
                  <a:srgbClr val="000000"/>
                </a:solidFill>
                <a:latin typeface="Consolas" panose="020B0609020204030204" pitchFamily="49" charset="0"/>
              </a:rPr>
              <a:t>euler</a:t>
            </a:r>
            <a:r>
              <a:rPr lang="en-US" sz="1400" b="1" dirty="0">
                <a:solidFill>
                  <a:srgbClr val="000000"/>
                </a:solidFill>
                <a:latin typeface="Consolas" panose="020B0609020204030204" pitchFamily="49" charset="0"/>
              </a:rPr>
              <a:t> $ cat output.txt</a:t>
            </a:r>
            <a:endParaRPr dirty="0">
              <a:latin typeface="Consolas" panose="020B0609020204030204" pitchFamily="49" charset="0"/>
            </a:endParaRPr>
          </a:p>
          <a:p>
            <a:pPr>
              <a:lnSpc>
                <a:spcPct val="100000"/>
              </a:lnSpc>
            </a:pPr>
            <a:r>
              <a:rPr lang="en-US" sz="1400" b="1" dirty="0">
                <a:solidFill>
                  <a:srgbClr val="000000"/>
                </a:solidFill>
                <a:latin typeface="Consolas" panose="020B0609020204030204" pitchFamily="49" charset="0"/>
              </a:rPr>
              <a:t>4 32.121040666358297 in 4.600204s</a:t>
            </a:r>
            <a:endParaRPr dirty="0">
              <a:latin typeface="Consolas" panose="020B0609020204030204" pitchFamily="49" charset="0"/>
            </a:endParaRPr>
          </a:p>
          <a:p>
            <a:pPr>
              <a:lnSpc>
                <a:spcPct val="100000"/>
              </a:lnSpc>
            </a:pPr>
            <a:endParaRPr dirty="0">
              <a:latin typeface="Consolas" panose="020B0609020204030204" pitchFamily="49" charset="0"/>
            </a:endParaRPr>
          </a:p>
          <a:p>
            <a:pPr>
              <a:lnSpc>
                <a:spcPct val="100000"/>
              </a:lnSpc>
            </a:pPr>
            <a:r>
              <a:rPr lang="en-US" sz="1400" b="1" dirty="0" err="1">
                <a:solidFill>
                  <a:srgbClr val="000000"/>
                </a:solidFill>
                <a:latin typeface="Consolas" panose="020B0609020204030204" pitchFamily="49" charset="0"/>
              </a:rPr>
              <a:t>euler</a:t>
            </a:r>
            <a:r>
              <a:rPr lang="en-US" sz="1400" b="1" dirty="0">
                <a:solidFill>
                  <a:srgbClr val="000000"/>
                </a:solidFill>
                <a:latin typeface="Consolas" panose="020B0609020204030204" pitchFamily="49" charset="0"/>
              </a:rPr>
              <a:t> $ </a:t>
            </a:r>
            <a:r>
              <a:rPr lang="en-US" sz="1400" b="1" dirty="0" err="1">
                <a:solidFill>
                  <a:srgbClr val="000000"/>
                </a:solidFill>
                <a:latin typeface="Consolas" panose="020B0609020204030204" pitchFamily="49" charset="0"/>
              </a:rPr>
              <a:t>sbatch</a:t>
            </a:r>
            <a:r>
              <a:rPr lang="en-US" sz="1400" b="1" dirty="0">
                <a:solidFill>
                  <a:srgbClr val="000000"/>
                </a:solidFill>
                <a:latin typeface="Consolas" panose="020B0609020204030204" pitchFamily="49" charset="0"/>
              </a:rPr>
              <a:t> –p </a:t>
            </a:r>
            <a:r>
              <a:rPr lang="en-US" sz="1400" b="1" dirty="0" err="1">
                <a:solidFill>
                  <a:srgbClr val="000000"/>
                </a:solidFill>
                <a:latin typeface="Consolas" panose="020B0609020204030204" pitchFamily="49" charset="0"/>
              </a:rPr>
              <a:t>wacc</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gres</a:t>
            </a:r>
            <a:r>
              <a:rPr lang="en-US" sz="1400" b="1" dirty="0">
                <a:solidFill>
                  <a:srgbClr val="000000"/>
                </a:solidFill>
                <a:latin typeface="Consolas" panose="020B0609020204030204" pitchFamily="49" charset="0"/>
              </a:rPr>
              <a:t>=infiniband:1 -N 1 --</a:t>
            </a:r>
            <a:r>
              <a:rPr lang="en-US" sz="1400" b="1" dirty="0" err="1">
                <a:solidFill>
                  <a:srgbClr val="000000"/>
                </a:solidFill>
                <a:latin typeface="Consolas" panose="020B0609020204030204" pitchFamily="49" charset="0"/>
              </a:rPr>
              <a:t>ntasks</a:t>
            </a:r>
            <a:r>
              <a:rPr lang="en-US" sz="1400" b="1" dirty="0">
                <a:solidFill>
                  <a:srgbClr val="000000"/>
                </a:solidFill>
                <a:latin typeface="Consolas" panose="020B0609020204030204" pitchFamily="49" charset="0"/>
              </a:rPr>
              <a:t>-per-node=1</a:t>
            </a:r>
            <a:endParaRPr dirty="0">
              <a:latin typeface="Consolas" panose="020B0609020204030204" pitchFamily="49" charset="0"/>
            </a:endParaRPr>
          </a:p>
          <a:p>
            <a:pPr>
              <a:lnSpc>
                <a:spcPct val="100000"/>
              </a:lnSpc>
            </a:pPr>
            <a:r>
              <a:rPr lang="en-US" sz="1400" b="1" dirty="0" err="1">
                <a:solidFill>
                  <a:srgbClr val="000000"/>
                </a:solidFill>
                <a:latin typeface="Consolas" panose="020B0609020204030204" pitchFamily="49" charset="0"/>
              </a:rPr>
              <a:t>euler</a:t>
            </a:r>
            <a:r>
              <a:rPr lang="en-US" sz="1400" b="1" dirty="0">
                <a:solidFill>
                  <a:srgbClr val="000000"/>
                </a:solidFill>
                <a:latin typeface="Consolas" panose="020B0609020204030204" pitchFamily="49" charset="0"/>
              </a:rPr>
              <a:t> $ cat output.txt</a:t>
            </a:r>
            <a:endParaRPr dirty="0">
              <a:latin typeface="Consolas" panose="020B0609020204030204" pitchFamily="49" charset="0"/>
            </a:endParaRPr>
          </a:p>
          <a:p>
            <a:pPr>
              <a:lnSpc>
                <a:spcPct val="100000"/>
              </a:lnSpc>
            </a:pPr>
            <a:r>
              <a:rPr lang="en-US" sz="1400" b="1" dirty="0">
                <a:solidFill>
                  <a:srgbClr val="000000"/>
                </a:solidFill>
                <a:latin typeface="Consolas" panose="020B0609020204030204" pitchFamily="49" charset="0"/>
              </a:rPr>
              <a:t>1 32.121040666358297 in 15.163330s</a:t>
            </a:r>
            <a:endParaRPr dirty="0">
              <a:latin typeface="Consolas" panose="020B0609020204030204" pitchFamily="49" charset="0"/>
            </a:endParaRPr>
          </a:p>
        </p:txBody>
      </p:sp>
      <p:sp>
        <p:nvSpPr>
          <p:cNvPr id="2" name="Title 1">
            <a:extLst>
              <a:ext uri="{FF2B5EF4-FFF2-40B4-BE49-F238E27FC236}">
                <a16:creationId xmlns:a16="http://schemas.microsoft.com/office/drawing/2014/main" id="{3DEF8B60-F5E0-4239-8050-727928C56CF8}"/>
              </a:ext>
            </a:extLst>
          </p:cNvPr>
          <p:cNvSpPr>
            <a:spLocks noGrp="1"/>
          </p:cNvSpPr>
          <p:nvPr>
            <p:ph type="title"/>
          </p:nvPr>
        </p:nvSpPr>
        <p:spPr/>
        <p:txBody>
          <a:bodyPr>
            <a:normAutofit fontScale="90000"/>
          </a:bodyPr>
          <a:lstStyle/>
          <a:p>
            <a:r>
              <a:rPr lang="en-US" dirty="0"/>
              <a:t>Example, Running on Euler </a:t>
            </a:r>
            <a:br>
              <a:rPr lang="en-US" dirty="0"/>
            </a:br>
            <a:r>
              <a:rPr lang="en-US" dirty="0"/>
              <a:t>[Context: running the executable </a:t>
            </a:r>
            <a:r>
              <a:rPr lang="en-US" dirty="0" err="1"/>
              <a:t>integrate_mpi</a:t>
            </a:r>
            <a:r>
              <a:rPr lang="en-US" dirty="0"/>
              <a:t>]</a:t>
            </a:r>
          </a:p>
        </p:txBody>
      </p:sp>
      <p:sp>
        <p:nvSpPr>
          <p:cNvPr id="3" name="Slide Number Placeholder 2"/>
          <p:cNvSpPr>
            <a:spLocks noGrp="1"/>
          </p:cNvSpPr>
          <p:nvPr>
            <p:ph type="sldNum" sz="quarter" idx="12"/>
          </p:nvPr>
        </p:nvSpPr>
        <p:spPr/>
        <p:txBody>
          <a:bodyPr/>
          <a:lstStyle/>
          <a:p>
            <a:fld id="{67D2203D-769A-4D5A-AE4C-EA73FDE6A130}" type="slidenum">
              <a:rPr lang="en-US" smtClean="0"/>
              <a:t>95</a:t>
            </a:fld>
            <a:endParaRPr lang="en-US"/>
          </a:p>
        </p:txBody>
      </p:sp>
    </p:spTree>
    <p:extLst>
      <p:ext uri="{BB962C8B-B14F-4D97-AF65-F5344CB8AC3E}">
        <p14:creationId xmlns:p14="http://schemas.microsoft.com/office/powerpoint/2010/main" val="12009300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2"/>
          <p:cNvSpPr txBox="1"/>
          <p:nvPr/>
        </p:nvSpPr>
        <p:spPr>
          <a:xfrm>
            <a:off x="1600320" y="4069440"/>
            <a:ext cx="8991360" cy="2514240"/>
          </a:xfrm>
          <a:prstGeom prst="rect">
            <a:avLst/>
          </a:prstGeom>
          <a:noFill/>
          <a:ln>
            <a:noFill/>
          </a:ln>
        </p:spPr>
        <p:txBody>
          <a:bodyPr/>
          <a:lstStyle/>
          <a:p>
            <a:pPr marL="692150" lvl="1" indent="-347663">
              <a:spcBef>
                <a:spcPct val="60000"/>
              </a:spcBef>
              <a:buClr>
                <a:schemeClr val="accent2"/>
              </a:buClr>
              <a:buSzPct val="70000"/>
              <a:buFont typeface="Wingdings" pitchFamily="2" charset="2"/>
              <a:buChar char="l"/>
            </a:pPr>
            <a:endParaRPr lang="en-US" sz="2000" dirty="0"/>
          </a:p>
          <a:p>
            <a:pPr marL="692150" lvl="1" indent="-347663">
              <a:spcBef>
                <a:spcPct val="60000"/>
              </a:spcBef>
              <a:buClr>
                <a:schemeClr val="accent2"/>
              </a:buClr>
              <a:buSzPct val="70000"/>
              <a:buFont typeface="Wingdings" pitchFamily="2" charset="2"/>
              <a:buChar char="l"/>
            </a:pPr>
            <a:r>
              <a:rPr lang="en-US" sz="2000" b="1" dirty="0">
                <a:latin typeface="Consolas" panose="020B0609020204030204" pitchFamily="49" charset="0"/>
                <a:cs typeface="Consolas" panose="020B0609020204030204" pitchFamily="49" charset="0"/>
              </a:rPr>
              <a:t>-np</a:t>
            </a:r>
            <a:r>
              <a:rPr lang="en-US" sz="2000" dirty="0"/>
              <a:t> will be set automatically by SLURM. Do not use it.</a:t>
            </a:r>
            <a:endParaRPr sz="2000" dirty="0"/>
          </a:p>
          <a:p>
            <a:pPr marL="692150" lvl="1" indent="-347663">
              <a:spcBef>
                <a:spcPct val="60000"/>
              </a:spcBef>
              <a:buClr>
                <a:schemeClr val="accent2"/>
              </a:buClr>
              <a:buSzPct val="70000"/>
              <a:buFont typeface="Wingdings" pitchFamily="2" charset="2"/>
              <a:buChar char="l"/>
            </a:pPr>
            <a:r>
              <a:rPr lang="en-US" sz="2000" b="1" dirty="0">
                <a:latin typeface="Consolas" panose="020B0609020204030204" pitchFamily="49" charset="0"/>
                <a:cs typeface="Consolas" panose="020B0609020204030204" pitchFamily="49" charset="0"/>
              </a:rPr>
              <a:t>-</a:t>
            </a:r>
            <a:r>
              <a:rPr lang="en-US" sz="2000" b="1" dirty="0" err="1">
                <a:latin typeface="Consolas" panose="020B0609020204030204" pitchFamily="49" charset="0"/>
                <a:cs typeface="Consolas" panose="020B0609020204030204" pitchFamily="49" charset="0"/>
              </a:rPr>
              <a:t>machinefile</a:t>
            </a:r>
            <a:r>
              <a:rPr lang="en-US" sz="2000" dirty="0"/>
              <a:t> will be set automatically by SLURM. Do not use it.</a:t>
            </a:r>
            <a:endParaRPr sz="2000" dirty="0"/>
          </a:p>
          <a:p>
            <a:pPr marL="692150" lvl="1" indent="-347663">
              <a:spcBef>
                <a:spcPct val="60000"/>
              </a:spcBef>
              <a:buClr>
                <a:schemeClr val="accent2"/>
              </a:buClr>
              <a:buSzPct val="70000"/>
              <a:buFont typeface="Wingdings" pitchFamily="2" charset="2"/>
              <a:buChar char="l"/>
            </a:pPr>
            <a:r>
              <a:rPr lang="en-US" sz="2000" dirty="0"/>
              <a:t>See the </a:t>
            </a:r>
            <a:r>
              <a:rPr lang="en-US" sz="2000" b="1" dirty="0" err="1">
                <a:latin typeface="Consolas" panose="020B0609020204030204" pitchFamily="49" charset="0"/>
                <a:cs typeface="Consolas" panose="020B0609020204030204" pitchFamily="49" charset="0"/>
              </a:rPr>
              <a:t>mpirun</a:t>
            </a:r>
            <a:r>
              <a:rPr lang="en-US" sz="2000" dirty="0"/>
              <a:t> </a:t>
            </a:r>
            <a:r>
              <a:rPr lang="en-US" sz="2000" dirty="0" err="1"/>
              <a:t>manpage</a:t>
            </a:r>
            <a:r>
              <a:rPr lang="en-US" sz="2000" dirty="0"/>
              <a:t> for more options</a:t>
            </a:r>
            <a:endParaRPr sz="2000" dirty="0"/>
          </a:p>
        </p:txBody>
      </p:sp>
      <p:sp>
        <p:nvSpPr>
          <p:cNvPr id="86" name="CustomShape 4"/>
          <p:cNvSpPr/>
          <p:nvPr/>
        </p:nvSpPr>
        <p:spPr>
          <a:xfrm>
            <a:off x="2057520" y="1828800"/>
            <a:ext cx="7772280" cy="395280"/>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dirty="0" err="1">
                <a:solidFill>
                  <a:srgbClr val="000000"/>
                </a:solidFill>
                <a:latin typeface="Consolas" panose="020B0609020204030204" pitchFamily="49" charset="0"/>
              </a:rPr>
              <a:t>mpirun</a:t>
            </a:r>
            <a:r>
              <a:rPr lang="en-US" sz="2000" b="1" dirty="0">
                <a:solidFill>
                  <a:srgbClr val="000000"/>
                </a:solidFill>
                <a:latin typeface="Consolas" panose="020B0609020204030204" pitchFamily="49" charset="0"/>
              </a:rPr>
              <a:t> [-np #] [-</a:t>
            </a:r>
            <a:r>
              <a:rPr lang="en-US" sz="2000" b="1" dirty="0" err="1">
                <a:solidFill>
                  <a:srgbClr val="000000"/>
                </a:solidFill>
                <a:latin typeface="Consolas" panose="020B0609020204030204" pitchFamily="49" charset="0"/>
              </a:rPr>
              <a:t>machinefile</a:t>
            </a:r>
            <a:r>
              <a:rPr lang="en-US" sz="2000" b="1" dirty="0">
                <a:solidFill>
                  <a:srgbClr val="000000"/>
                </a:solidFill>
                <a:latin typeface="Consolas" panose="020B0609020204030204" pitchFamily="49" charset="0"/>
              </a:rPr>
              <a:t> file] &lt;program&gt; [&lt;</a:t>
            </a:r>
            <a:r>
              <a:rPr lang="en-US" sz="2000" b="1" dirty="0" err="1">
                <a:solidFill>
                  <a:srgbClr val="000000"/>
                </a:solidFill>
                <a:latin typeface="Consolas" panose="020B0609020204030204" pitchFamily="49" charset="0"/>
              </a:rPr>
              <a:t>args</a:t>
            </a:r>
            <a:r>
              <a:rPr lang="en-US" sz="2000" b="1" dirty="0">
                <a:solidFill>
                  <a:srgbClr val="000000"/>
                </a:solidFill>
                <a:latin typeface="Consolas" panose="020B0609020204030204" pitchFamily="49" charset="0"/>
              </a:rPr>
              <a:t>&gt;]</a:t>
            </a:r>
            <a:endParaRPr dirty="0"/>
          </a:p>
        </p:txBody>
      </p:sp>
      <p:sp>
        <p:nvSpPr>
          <p:cNvPr id="87" name="CustomShape 5"/>
          <p:cNvSpPr/>
          <p:nvPr/>
        </p:nvSpPr>
        <p:spPr>
          <a:xfrm>
            <a:off x="1676280" y="2666880"/>
            <a:ext cx="2514240" cy="1461240"/>
          </a:xfrm>
          <a:prstGeom prst="rect">
            <a:avLst/>
          </a:prstGeom>
          <a:ln>
            <a:solidFill>
              <a:srgbClr val="C7C700"/>
            </a:solid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lstStyle/>
          <a:p>
            <a:pPr algn="ctr">
              <a:lnSpc>
                <a:spcPct val="100000"/>
              </a:lnSpc>
            </a:pPr>
            <a:r>
              <a:rPr lang="en-US" dirty="0">
                <a:solidFill>
                  <a:srgbClr val="000000"/>
                </a:solidFill>
                <a:latin typeface="Arial"/>
              </a:rPr>
              <a:t>Number of processors. Inside SLURM, this is handled automatically.</a:t>
            </a:r>
            <a:endParaRPr dirty="0"/>
          </a:p>
        </p:txBody>
      </p:sp>
      <p:sp>
        <p:nvSpPr>
          <p:cNvPr id="88" name="CustomShape 6"/>
          <p:cNvSpPr/>
          <p:nvPr/>
        </p:nvSpPr>
        <p:spPr>
          <a:xfrm>
            <a:off x="4350720" y="2666880"/>
            <a:ext cx="2811960" cy="1186920"/>
          </a:xfrm>
          <a:prstGeom prst="rect">
            <a:avLst/>
          </a:prstGeom>
          <a:ln>
            <a:solidFill>
              <a:srgbClr val="C7C700"/>
            </a:solid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lstStyle/>
          <a:p>
            <a:pPr algn="ctr">
              <a:lnSpc>
                <a:spcPct val="100000"/>
              </a:lnSpc>
            </a:pPr>
            <a:r>
              <a:rPr lang="en-US" dirty="0">
                <a:solidFill>
                  <a:srgbClr val="000000"/>
                </a:solidFill>
                <a:latin typeface="Arial"/>
              </a:rPr>
              <a:t>List of hostnames to use. Inside SLURM, this is handled automatically.</a:t>
            </a:r>
            <a:endParaRPr dirty="0"/>
          </a:p>
        </p:txBody>
      </p:sp>
      <p:sp>
        <p:nvSpPr>
          <p:cNvPr id="89" name="CustomShape 7"/>
          <p:cNvSpPr/>
          <p:nvPr/>
        </p:nvSpPr>
        <p:spPr>
          <a:xfrm flipH="1">
            <a:off x="3505080" y="2228760"/>
            <a:ext cx="228240" cy="437760"/>
          </a:xfrm>
          <a:prstGeom prst="straightConnector1">
            <a:avLst/>
          </a:prstGeom>
          <a:noFill/>
          <a:ln>
            <a:round/>
            <a:tailEnd type="arrow" w="med" len="med"/>
          </a:ln>
          <a:effectLst>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90" name="CustomShape 8"/>
          <p:cNvSpPr/>
          <p:nvPr/>
        </p:nvSpPr>
        <p:spPr>
          <a:xfrm>
            <a:off x="6172320" y="2228760"/>
            <a:ext cx="360" cy="437760"/>
          </a:xfrm>
          <a:prstGeom prst="straightConnector1">
            <a:avLst/>
          </a:prstGeom>
          <a:noFill/>
          <a:ln>
            <a:round/>
            <a:tailEnd type="arrow" w="med" len="med"/>
          </a:ln>
          <a:effectLst>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91" name="CustomShape 9"/>
          <p:cNvSpPr/>
          <p:nvPr/>
        </p:nvSpPr>
        <p:spPr>
          <a:xfrm>
            <a:off x="7315320" y="2671200"/>
            <a:ext cx="2811960" cy="639000"/>
          </a:xfrm>
          <a:prstGeom prst="rect">
            <a:avLst/>
          </a:prstGeom>
          <a:ln>
            <a:solidFill>
              <a:srgbClr val="C7C700"/>
            </a:solid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lstStyle/>
          <a:p>
            <a:pPr algn="ctr">
              <a:lnSpc>
                <a:spcPct val="100000"/>
              </a:lnSpc>
            </a:pPr>
            <a:r>
              <a:rPr lang="en-US" dirty="0">
                <a:solidFill>
                  <a:srgbClr val="000000"/>
                </a:solidFill>
                <a:latin typeface="Arial"/>
              </a:rPr>
              <a:t>Your program and its arguments</a:t>
            </a:r>
            <a:endParaRPr dirty="0"/>
          </a:p>
        </p:txBody>
      </p:sp>
      <p:sp>
        <p:nvSpPr>
          <p:cNvPr id="92" name="CustomShape 10"/>
          <p:cNvSpPr/>
          <p:nvPr/>
        </p:nvSpPr>
        <p:spPr>
          <a:xfrm>
            <a:off x="8458320" y="2228760"/>
            <a:ext cx="151920" cy="437760"/>
          </a:xfrm>
          <a:prstGeom prst="straightConnector1">
            <a:avLst/>
          </a:prstGeom>
          <a:noFill/>
          <a:ln>
            <a:round/>
            <a:tailEnd type="arrow" w="med" len="med"/>
          </a:ln>
          <a:effectLst>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 name="Title 1">
            <a:extLst>
              <a:ext uri="{FF2B5EF4-FFF2-40B4-BE49-F238E27FC236}">
                <a16:creationId xmlns:a16="http://schemas.microsoft.com/office/drawing/2014/main" id="{9578B6C2-6913-45F4-AE0B-9672855582D3}"/>
              </a:ext>
            </a:extLst>
          </p:cNvPr>
          <p:cNvSpPr>
            <a:spLocks noGrp="1"/>
          </p:cNvSpPr>
          <p:nvPr>
            <p:ph type="title"/>
          </p:nvPr>
        </p:nvSpPr>
        <p:spPr/>
        <p:txBody>
          <a:bodyPr>
            <a:normAutofit/>
          </a:bodyPr>
          <a:lstStyle/>
          <a:p>
            <a:r>
              <a:rPr lang="en-US" dirty="0"/>
              <a:t>Running MPI, In General</a:t>
            </a:r>
          </a:p>
        </p:txBody>
      </p:sp>
      <p:sp>
        <p:nvSpPr>
          <p:cNvPr id="3" name="Slide Number Placeholder 2"/>
          <p:cNvSpPr>
            <a:spLocks noGrp="1"/>
          </p:cNvSpPr>
          <p:nvPr>
            <p:ph type="sldNum" sz="quarter" idx="12"/>
          </p:nvPr>
        </p:nvSpPr>
        <p:spPr/>
        <p:txBody>
          <a:bodyPr/>
          <a:lstStyle/>
          <a:p>
            <a:fld id="{67D2203D-769A-4D5A-AE4C-EA73FDE6A130}" type="slidenum">
              <a:rPr lang="en-US" smtClean="0"/>
              <a:t>96</a:t>
            </a:fld>
            <a:endParaRPr lang="en-US"/>
          </a:p>
        </p:txBody>
      </p:sp>
    </p:spTree>
    <p:extLst>
      <p:ext uri="{BB962C8B-B14F-4D97-AF65-F5344CB8AC3E}">
        <p14:creationId xmlns:p14="http://schemas.microsoft.com/office/powerpoint/2010/main" val="41961442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stomShape 1"/>
          <p:cNvSpPr/>
          <p:nvPr/>
        </p:nvSpPr>
        <p:spPr>
          <a:xfrm>
            <a:off x="0" y="0"/>
            <a:ext cx="12191040" cy="822240"/>
          </a:xfrm>
          <a:prstGeom prst="rect">
            <a:avLst/>
          </a:prstGeom>
          <a:solidFill>
            <a:srgbClr val="FFC000"/>
          </a:solidFill>
        </p:spPr>
        <p:txBody>
          <a:bodyPr vert="horz" lIns="91440" tIns="45720" rIns="91440" bIns="45720" rtlCol="0" anchor="ctr">
            <a:normAutofit/>
          </a:bodyPr>
          <a:lstStyle/>
          <a:p>
            <a:pPr>
              <a:lnSpc>
                <a:spcPct val="90000"/>
              </a:lnSpc>
              <a:spcBef>
                <a:spcPct val="0"/>
              </a:spcBef>
            </a:pPr>
            <a:r>
              <a:rPr lang="en-US" sz="3600">
                <a:solidFill>
                  <a:schemeClr val="accent2">
                    <a:lumMod val="50000"/>
                  </a:schemeClr>
                </a:solidFill>
                <a:latin typeface="+mj-lt"/>
                <a:ea typeface="+mj-ea"/>
                <a:cs typeface="+mj-cs"/>
              </a:rPr>
              <a:t>MPI with CMake</a:t>
            </a:r>
          </a:p>
        </p:txBody>
      </p:sp>
      <p:sp>
        <p:nvSpPr>
          <p:cNvPr id="40" name="CustomShape 2"/>
          <p:cNvSpPr/>
          <p:nvPr/>
        </p:nvSpPr>
        <p:spPr>
          <a:xfrm>
            <a:off x="274320" y="1506600"/>
            <a:ext cx="5942880" cy="452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32000" indent="-323280">
              <a:lnSpc>
                <a:spcPct val="100000"/>
              </a:lnSpc>
              <a:spcBef>
                <a:spcPts val="1417"/>
              </a:spcBef>
              <a:buClr>
                <a:srgbClr val="000000"/>
              </a:buClr>
              <a:buSzPct val="45000"/>
              <a:buFont typeface="Wingdings" charset="2"/>
              <a:buChar char=""/>
            </a:pPr>
            <a:endParaRPr lang="en-US" sz="2000" b="0" strike="noStrike" spc="-1" dirty="0">
              <a:solidFill>
                <a:srgbClr val="000000"/>
              </a:solidFill>
              <a:latin typeface="Calibri"/>
              <a:ea typeface="DejaVu Sans"/>
            </a:endParaRPr>
          </a:p>
          <a:p>
            <a:pPr marL="432000" indent="-323280">
              <a:lnSpc>
                <a:spcPct val="100000"/>
              </a:lnSpc>
              <a:spcBef>
                <a:spcPts val="1417"/>
              </a:spcBef>
              <a:buClr>
                <a:srgbClr val="000000"/>
              </a:buClr>
              <a:buSzPct val="45000"/>
              <a:buFont typeface="Wingdings" charset="2"/>
              <a:buChar char=""/>
            </a:pPr>
            <a:endParaRPr lang="en-US" sz="2000" b="0" strike="noStrike" spc="-1" dirty="0">
              <a:solidFill>
                <a:srgbClr val="000000"/>
              </a:solidFill>
              <a:latin typeface="Calibri"/>
              <a:ea typeface="DejaVu Sans"/>
            </a:endParaRPr>
          </a:p>
          <a:p>
            <a:pPr marL="432000" indent="-323280">
              <a:lnSpc>
                <a:spcPct val="100000"/>
              </a:lnSpc>
              <a:spcBef>
                <a:spcPts val="1417"/>
              </a:spcBef>
              <a:buClr>
                <a:srgbClr val="000000"/>
              </a:buClr>
              <a:buSzPct val="45000"/>
              <a:buFont typeface="Wingdings" charset="2"/>
              <a:buChar char=""/>
            </a:pPr>
            <a:r>
              <a:rPr lang="en-US" sz="2000" b="0" strike="noStrike" spc="-1" dirty="0">
                <a:solidFill>
                  <a:srgbClr val="000000"/>
                </a:solidFill>
                <a:latin typeface="Calibri"/>
                <a:ea typeface="DejaVu Sans"/>
              </a:rPr>
              <a:t>Using MPI in CMake a lot like using OpenMP</a:t>
            </a:r>
            <a:endParaRPr lang="en-US" sz="2000" b="0" strike="noStrike" spc="-1" dirty="0">
              <a:latin typeface="Arial"/>
            </a:endParaRPr>
          </a:p>
          <a:p>
            <a:pPr>
              <a:lnSpc>
                <a:spcPct val="100000"/>
              </a:lnSpc>
              <a:spcBef>
                <a:spcPts val="1417"/>
              </a:spcBef>
            </a:pPr>
            <a:endParaRPr lang="en-US" sz="2000" b="0" strike="noStrike" spc="-1" dirty="0">
              <a:latin typeface="Arial"/>
            </a:endParaRPr>
          </a:p>
          <a:p>
            <a:pPr marL="432000" indent="-323280">
              <a:lnSpc>
                <a:spcPct val="100000"/>
              </a:lnSpc>
              <a:spcBef>
                <a:spcPts val="1417"/>
              </a:spcBef>
              <a:buClr>
                <a:srgbClr val="000000"/>
              </a:buClr>
              <a:buSzPct val="45000"/>
              <a:buFont typeface="Wingdings" charset="2"/>
              <a:buChar char=""/>
            </a:pPr>
            <a:r>
              <a:rPr lang="en-US" sz="2000" b="0" strike="noStrike" spc="-1" dirty="0">
                <a:solidFill>
                  <a:srgbClr val="000000"/>
                </a:solidFill>
                <a:latin typeface="Calibri"/>
                <a:ea typeface="DejaVu Sans"/>
              </a:rPr>
              <a:t>To enable MPI, the </a:t>
            </a:r>
            <a:r>
              <a:rPr lang="en-US" sz="2000" b="0" strike="noStrike" spc="-1" dirty="0" err="1">
                <a:solidFill>
                  <a:srgbClr val="000000"/>
                </a:solidFill>
                <a:latin typeface="Calibri"/>
                <a:ea typeface="DejaVu Sans"/>
              </a:rPr>
              <a:t>Find</a:t>
            </a:r>
            <a:r>
              <a:rPr lang="en-US" sz="2000" b="0" strike="noStrike" spc="-1" dirty="0" err="1">
                <a:solidFill>
                  <a:srgbClr val="2A6099"/>
                </a:solidFill>
                <a:latin typeface="Calibri"/>
                <a:ea typeface="DejaVu Sans"/>
              </a:rPr>
              <a:t>MPI</a:t>
            </a:r>
            <a:r>
              <a:rPr lang="en-US" sz="2000" b="0" strike="noStrike" spc="-1" dirty="0">
                <a:solidFill>
                  <a:srgbClr val="000000"/>
                </a:solidFill>
                <a:latin typeface="Calibri"/>
                <a:ea typeface="DejaVu Sans"/>
              </a:rPr>
              <a:t> CMake module is called using </a:t>
            </a:r>
            <a:r>
              <a:rPr lang="en-US" sz="2000" b="0" strike="noStrike" spc="-1" dirty="0" err="1">
                <a:solidFill>
                  <a:srgbClr val="1E6A39"/>
                </a:solidFill>
                <a:latin typeface="Consolas"/>
                <a:ea typeface="DejaVu Sans"/>
              </a:rPr>
              <a:t>find_package</a:t>
            </a:r>
            <a:endParaRPr lang="en-US" sz="2000" b="0" strike="noStrike" spc="-1" dirty="0">
              <a:latin typeface="Arial"/>
            </a:endParaRPr>
          </a:p>
          <a:p>
            <a:pPr marL="432000" indent="-323280">
              <a:lnSpc>
                <a:spcPct val="100000"/>
              </a:lnSpc>
              <a:spcBef>
                <a:spcPts val="1417"/>
              </a:spcBef>
              <a:buClr>
                <a:srgbClr val="000000"/>
              </a:buClr>
              <a:buSzPct val="45000"/>
              <a:buFont typeface="Wingdings" charset="2"/>
              <a:buChar char=""/>
            </a:pPr>
            <a:endParaRPr lang="en-US" sz="2000" b="0" strike="noStrike" spc="-1" dirty="0">
              <a:latin typeface="Arial"/>
            </a:endParaRPr>
          </a:p>
          <a:p>
            <a:pPr marL="432000" indent="-323280">
              <a:lnSpc>
                <a:spcPct val="100000"/>
              </a:lnSpc>
              <a:spcBef>
                <a:spcPts val="1417"/>
              </a:spcBef>
              <a:buClr>
                <a:srgbClr val="000000"/>
              </a:buClr>
              <a:buSzPct val="45000"/>
              <a:buFont typeface="Wingdings" charset="2"/>
              <a:buChar char=""/>
            </a:pPr>
            <a:r>
              <a:rPr lang="en-US" sz="2000" b="0" strike="noStrike" spc="-1" dirty="0">
                <a:solidFill>
                  <a:srgbClr val="000000"/>
                </a:solidFill>
                <a:latin typeface="Calibri"/>
                <a:ea typeface="DejaVu Sans"/>
              </a:rPr>
              <a:t>The MPI module sets a few flags which should be </a:t>
            </a:r>
            <a:r>
              <a:rPr lang="en-US" sz="2000" b="0" strike="noStrike" spc="-1" dirty="0">
                <a:solidFill>
                  <a:srgbClr val="C9211E"/>
                </a:solidFill>
                <a:latin typeface="Calibri"/>
                <a:ea typeface="DejaVu Sans"/>
              </a:rPr>
              <a:t>added to your target</a:t>
            </a:r>
            <a:endParaRPr lang="en-US" sz="2000" b="0" strike="noStrike" spc="-1" dirty="0">
              <a:latin typeface="Arial"/>
            </a:endParaRPr>
          </a:p>
          <a:p>
            <a:pPr>
              <a:lnSpc>
                <a:spcPct val="100000"/>
              </a:lnSpc>
            </a:pPr>
            <a:endParaRPr lang="en-US" sz="2000" b="0" strike="noStrike" spc="-1" dirty="0">
              <a:latin typeface="Arial"/>
            </a:endParaRPr>
          </a:p>
        </p:txBody>
      </p:sp>
      <p:sp>
        <p:nvSpPr>
          <p:cNvPr id="41" name="CustomShape 3"/>
          <p:cNvSpPr/>
          <p:nvPr/>
        </p:nvSpPr>
        <p:spPr>
          <a:xfrm>
            <a:off x="11458080" y="6522120"/>
            <a:ext cx="691920" cy="26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CB100A8-ECF5-4D8F-8676-398502CFA00D}" type="slidenum">
              <a:rPr lang="en-US" sz="1200" b="0" strike="noStrike" spc="-1">
                <a:solidFill>
                  <a:srgbClr val="8B8B8B"/>
                </a:solidFill>
                <a:latin typeface="Calibri"/>
                <a:ea typeface="DejaVu Sans"/>
              </a:rPr>
              <a:t>97</a:t>
            </a:fld>
            <a:endParaRPr lang="en-US" sz="1200" b="0" strike="noStrike" spc="-1">
              <a:latin typeface="Arial"/>
            </a:endParaRPr>
          </a:p>
        </p:txBody>
      </p:sp>
      <p:sp>
        <p:nvSpPr>
          <p:cNvPr id="42" name="CustomShape 4"/>
          <p:cNvSpPr/>
          <p:nvPr/>
        </p:nvSpPr>
        <p:spPr>
          <a:xfrm>
            <a:off x="6537240" y="2716920"/>
            <a:ext cx="5258520" cy="1891372"/>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1800" b="0" strike="noStrike" spc="-1" dirty="0">
              <a:latin typeface="Consolas" panose="020B0609020204030204" pitchFamily="49" charset="0"/>
            </a:endParaRPr>
          </a:p>
          <a:p>
            <a:pPr>
              <a:lnSpc>
                <a:spcPct val="100000"/>
              </a:lnSpc>
            </a:pPr>
            <a:r>
              <a:rPr lang="en-US" sz="1100" b="0" strike="noStrike" spc="-1" dirty="0" err="1">
                <a:solidFill>
                  <a:srgbClr val="1E6A39"/>
                </a:solidFill>
                <a:latin typeface="Consolas" panose="020B0609020204030204" pitchFamily="49" charset="0"/>
                <a:ea typeface="Calibri"/>
              </a:rPr>
              <a:t>find_package</a:t>
            </a:r>
            <a:r>
              <a:rPr lang="en-US" sz="1100" b="0" strike="noStrike" spc="-1" dirty="0">
                <a:solidFill>
                  <a:srgbClr val="000000"/>
                </a:solidFill>
                <a:latin typeface="Consolas" panose="020B0609020204030204" pitchFamily="49" charset="0"/>
                <a:ea typeface="Calibri"/>
              </a:rPr>
              <a:t>(</a:t>
            </a:r>
            <a:r>
              <a:rPr lang="en-US" sz="1100" b="0" strike="noStrike" spc="-1" dirty="0">
                <a:solidFill>
                  <a:srgbClr val="2A6099"/>
                </a:solidFill>
                <a:latin typeface="Consolas" panose="020B0609020204030204" pitchFamily="49" charset="0"/>
                <a:ea typeface="Calibri"/>
              </a:rPr>
              <a:t>MPI</a:t>
            </a:r>
            <a:r>
              <a:rPr lang="en-US" sz="1100" b="0" strike="noStrike" spc="-1" dirty="0">
                <a:solidFill>
                  <a:srgbClr val="000000"/>
                </a:solidFill>
                <a:latin typeface="Consolas" panose="020B0609020204030204" pitchFamily="49" charset="0"/>
                <a:ea typeface="Calibri"/>
              </a:rPr>
              <a:t> REQUIRED)</a:t>
            </a:r>
            <a:endParaRPr lang="en-US" sz="1100" b="0" strike="noStrike" spc="-1" dirty="0">
              <a:latin typeface="Consolas" panose="020B0609020204030204" pitchFamily="49" charset="0"/>
            </a:endParaRPr>
          </a:p>
          <a:p>
            <a:pPr>
              <a:lnSpc>
                <a:spcPct val="100000"/>
              </a:lnSpc>
            </a:pPr>
            <a:endParaRPr lang="en-US" sz="1100" b="0" strike="noStrike" spc="-1" dirty="0">
              <a:latin typeface="Consolas" panose="020B0609020204030204" pitchFamily="49" charset="0"/>
            </a:endParaRPr>
          </a:p>
          <a:p>
            <a:pPr>
              <a:lnSpc>
                <a:spcPct val="100000"/>
              </a:lnSpc>
            </a:pPr>
            <a:r>
              <a:rPr lang="en-US" sz="1100" b="0" strike="noStrike" spc="-1" dirty="0" err="1">
                <a:solidFill>
                  <a:srgbClr val="000000"/>
                </a:solidFill>
                <a:latin typeface="Consolas" panose="020B0609020204030204" pitchFamily="49" charset="0"/>
                <a:ea typeface="Calibri"/>
              </a:rPr>
              <a:t>add_executable</a:t>
            </a:r>
            <a:r>
              <a:rPr lang="en-US" sz="1100" b="0" strike="noStrike" spc="-1" dirty="0">
                <a:solidFill>
                  <a:srgbClr val="000000"/>
                </a:solidFill>
                <a:latin typeface="Consolas" panose="020B0609020204030204" pitchFamily="49" charset="0"/>
                <a:ea typeface="Calibri"/>
              </a:rPr>
              <a:t>(</a:t>
            </a:r>
            <a:r>
              <a:rPr lang="en-US" sz="1100" b="0" strike="noStrike" spc="-1" dirty="0" err="1">
                <a:solidFill>
                  <a:srgbClr val="000000"/>
                </a:solidFill>
                <a:latin typeface="Consolas" panose="020B0609020204030204" pitchFamily="49" charset="0"/>
                <a:ea typeface="Calibri"/>
              </a:rPr>
              <a:t>problemX</a:t>
            </a:r>
            <a:r>
              <a:rPr lang="en-US" sz="1100" b="0" strike="noStrike" spc="-1" dirty="0">
                <a:solidFill>
                  <a:srgbClr val="000000"/>
                </a:solidFill>
                <a:latin typeface="Consolas" panose="020B0609020204030204" pitchFamily="49" charset="0"/>
                <a:ea typeface="Calibri"/>
              </a:rPr>
              <a:t> </a:t>
            </a:r>
            <a:r>
              <a:rPr lang="en-US" sz="1100" b="0" strike="noStrike" spc="-1" dirty="0" err="1">
                <a:solidFill>
                  <a:srgbClr val="000000"/>
                </a:solidFill>
                <a:latin typeface="Consolas" panose="020B0609020204030204" pitchFamily="49" charset="0"/>
                <a:ea typeface="Calibri"/>
              </a:rPr>
              <a:t>problemx.c</a:t>
            </a:r>
            <a:r>
              <a:rPr lang="en-US" sz="1100" b="0" strike="noStrike" spc="-1" dirty="0">
                <a:solidFill>
                  <a:srgbClr val="000000"/>
                </a:solidFill>
                <a:latin typeface="Consolas" panose="020B0609020204030204" pitchFamily="49" charset="0"/>
                <a:ea typeface="Calibri"/>
              </a:rPr>
              <a:t>)</a:t>
            </a:r>
            <a:endParaRPr lang="en-US" sz="1100" b="0" strike="noStrike" spc="-1" dirty="0">
              <a:latin typeface="Consolas" panose="020B0609020204030204" pitchFamily="49" charset="0"/>
            </a:endParaRPr>
          </a:p>
          <a:p>
            <a:pPr>
              <a:lnSpc>
                <a:spcPct val="100000"/>
              </a:lnSpc>
            </a:pPr>
            <a:endParaRPr lang="en-US" sz="1100" b="0" strike="noStrike" spc="-1" dirty="0">
              <a:latin typeface="Consolas" panose="020B0609020204030204" pitchFamily="49" charset="0"/>
            </a:endParaRPr>
          </a:p>
          <a:p>
            <a:pPr>
              <a:lnSpc>
                <a:spcPct val="100000"/>
              </a:lnSpc>
            </a:pPr>
            <a:r>
              <a:rPr lang="en-US" sz="1100" b="0" strike="noStrike" spc="-1" dirty="0" err="1">
                <a:solidFill>
                  <a:srgbClr val="000000"/>
                </a:solidFill>
                <a:latin typeface="Consolas" panose="020B0609020204030204" pitchFamily="49" charset="0"/>
                <a:ea typeface="Calibri"/>
              </a:rPr>
              <a:t>target_include_directories</a:t>
            </a:r>
            <a:r>
              <a:rPr lang="en-US" sz="1100" b="0" strike="noStrike" spc="-1" dirty="0">
                <a:solidFill>
                  <a:srgbClr val="000000"/>
                </a:solidFill>
                <a:latin typeface="Consolas" panose="020B0609020204030204" pitchFamily="49" charset="0"/>
                <a:ea typeface="Calibri"/>
              </a:rPr>
              <a:t>(</a:t>
            </a:r>
            <a:r>
              <a:rPr lang="en-US" sz="1100" b="0" strike="noStrike" spc="-1" dirty="0" err="1">
                <a:solidFill>
                  <a:srgbClr val="000000"/>
                </a:solidFill>
                <a:latin typeface="Consolas" panose="020B0609020204030204" pitchFamily="49" charset="0"/>
                <a:ea typeface="Calibri"/>
              </a:rPr>
              <a:t>problemX</a:t>
            </a:r>
            <a:r>
              <a:rPr lang="en-US" sz="1100" b="0" strike="noStrike" spc="-1" dirty="0">
                <a:solidFill>
                  <a:srgbClr val="000000"/>
                </a:solidFill>
                <a:latin typeface="Consolas" panose="020B0609020204030204" pitchFamily="49" charset="0"/>
                <a:ea typeface="Calibri"/>
              </a:rPr>
              <a:t> ${</a:t>
            </a:r>
            <a:r>
              <a:rPr lang="en-US" sz="1100" b="0" strike="noStrike" spc="-1" dirty="0">
                <a:solidFill>
                  <a:srgbClr val="C9211E"/>
                </a:solidFill>
                <a:latin typeface="Consolas" panose="020B0609020204030204" pitchFamily="49" charset="0"/>
                <a:ea typeface="Calibri"/>
              </a:rPr>
              <a:t>MPI_C_INCLUDE_PATH</a:t>
            </a:r>
            <a:r>
              <a:rPr lang="en-US" sz="1100" b="0" strike="noStrike" spc="-1" dirty="0">
                <a:solidFill>
                  <a:srgbClr val="000000"/>
                </a:solidFill>
                <a:latin typeface="Consolas" panose="020B0609020204030204" pitchFamily="49" charset="0"/>
                <a:ea typeface="Calibri"/>
              </a:rPr>
              <a:t>})</a:t>
            </a:r>
            <a:endParaRPr lang="en-US" sz="1100" b="0" strike="noStrike" spc="-1" dirty="0">
              <a:latin typeface="Consolas" panose="020B0609020204030204" pitchFamily="49" charset="0"/>
            </a:endParaRPr>
          </a:p>
          <a:p>
            <a:pPr>
              <a:lnSpc>
                <a:spcPct val="100000"/>
              </a:lnSpc>
            </a:pPr>
            <a:r>
              <a:rPr lang="en-US" sz="1100" b="0" strike="noStrike" spc="-1" dirty="0" err="1">
                <a:solidFill>
                  <a:srgbClr val="000000"/>
                </a:solidFill>
                <a:latin typeface="Consolas" panose="020B0609020204030204" pitchFamily="49" charset="0"/>
                <a:ea typeface="Calibri"/>
              </a:rPr>
              <a:t>target_compile_options</a:t>
            </a:r>
            <a:r>
              <a:rPr lang="en-US" sz="1100" b="0" strike="noStrike" spc="-1" dirty="0">
                <a:solidFill>
                  <a:srgbClr val="000000"/>
                </a:solidFill>
                <a:latin typeface="Consolas" panose="020B0609020204030204" pitchFamily="49" charset="0"/>
                <a:ea typeface="Calibri"/>
              </a:rPr>
              <a:t>(</a:t>
            </a:r>
            <a:r>
              <a:rPr lang="en-US" sz="1100" b="0" strike="noStrike" spc="-1" dirty="0" err="1">
                <a:solidFill>
                  <a:srgbClr val="000000"/>
                </a:solidFill>
                <a:latin typeface="Consolas" panose="020B0609020204030204" pitchFamily="49" charset="0"/>
                <a:ea typeface="Calibri"/>
              </a:rPr>
              <a:t>problemX</a:t>
            </a:r>
            <a:r>
              <a:rPr lang="en-US" sz="1100" b="0" strike="noStrike" spc="-1" dirty="0">
                <a:solidFill>
                  <a:srgbClr val="000000"/>
                </a:solidFill>
                <a:latin typeface="Consolas" panose="020B0609020204030204" pitchFamily="49" charset="0"/>
                <a:ea typeface="Calibri"/>
              </a:rPr>
              <a:t> ${</a:t>
            </a:r>
            <a:r>
              <a:rPr lang="en-US" sz="1100" b="0" strike="noStrike" spc="-1" dirty="0">
                <a:solidFill>
                  <a:srgbClr val="C9211E"/>
                </a:solidFill>
                <a:latin typeface="Consolas" panose="020B0609020204030204" pitchFamily="49" charset="0"/>
                <a:ea typeface="Calibri"/>
              </a:rPr>
              <a:t>MPI_C_COMPILE_FLAGS</a:t>
            </a:r>
            <a:r>
              <a:rPr lang="en-US" sz="1100" b="0" strike="noStrike" spc="-1" dirty="0">
                <a:solidFill>
                  <a:srgbClr val="000000"/>
                </a:solidFill>
                <a:latin typeface="Consolas" panose="020B0609020204030204" pitchFamily="49" charset="0"/>
                <a:ea typeface="Calibri"/>
              </a:rPr>
              <a:t>})</a:t>
            </a:r>
            <a:endParaRPr lang="en-US" sz="1100" b="0" strike="noStrike" spc="-1" dirty="0">
              <a:latin typeface="Consolas" panose="020B0609020204030204" pitchFamily="49" charset="0"/>
            </a:endParaRPr>
          </a:p>
          <a:p>
            <a:pPr>
              <a:lnSpc>
                <a:spcPct val="100000"/>
              </a:lnSpc>
            </a:pPr>
            <a:r>
              <a:rPr lang="en-US" sz="1100" b="0" strike="noStrike" spc="-1" dirty="0" err="1">
                <a:solidFill>
                  <a:srgbClr val="000000"/>
                </a:solidFill>
                <a:latin typeface="Consolas" panose="020B0609020204030204" pitchFamily="49" charset="0"/>
                <a:ea typeface="Calibri"/>
              </a:rPr>
              <a:t>target_link_libraries</a:t>
            </a:r>
            <a:r>
              <a:rPr lang="en-US" sz="1100" b="0" strike="noStrike" spc="-1" dirty="0">
                <a:solidFill>
                  <a:srgbClr val="000000"/>
                </a:solidFill>
                <a:latin typeface="Consolas" panose="020B0609020204030204" pitchFamily="49" charset="0"/>
                <a:ea typeface="Calibri"/>
              </a:rPr>
              <a:t>(</a:t>
            </a:r>
            <a:r>
              <a:rPr lang="en-US" sz="1100" b="0" strike="noStrike" spc="-1" dirty="0" err="1">
                <a:solidFill>
                  <a:srgbClr val="000000"/>
                </a:solidFill>
                <a:latin typeface="Consolas" panose="020B0609020204030204" pitchFamily="49" charset="0"/>
                <a:ea typeface="Calibri"/>
              </a:rPr>
              <a:t>problemX</a:t>
            </a:r>
            <a:r>
              <a:rPr lang="en-US" sz="1100" b="0" strike="noStrike" spc="-1" dirty="0">
                <a:solidFill>
                  <a:srgbClr val="000000"/>
                </a:solidFill>
                <a:latin typeface="Consolas" panose="020B0609020204030204" pitchFamily="49" charset="0"/>
                <a:ea typeface="Calibri"/>
              </a:rPr>
              <a:t> ${</a:t>
            </a:r>
            <a:r>
              <a:rPr lang="en-US" sz="1100" b="0" strike="noStrike" spc="-1" dirty="0">
                <a:solidFill>
                  <a:srgbClr val="C9211E"/>
                </a:solidFill>
                <a:latin typeface="Consolas" panose="020B0609020204030204" pitchFamily="49" charset="0"/>
                <a:ea typeface="Calibri"/>
              </a:rPr>
              <a:t>MPI_C_LIBRARIES</a:t>
            </a:r>
            <a:r>
              <a:rPr lang="en-US" sz="1100" b="0" strike="noStrike" spc="-1" dirty="0">
                <a:solidFill>
                  <a:srgbClr val="000000"/>
                </a:solidFill>
                <a:latin typeface="Consolas" panose="020B0609020204030204" pitchFamily="49" charset="0"/>
                <a:ea typeface="Calibri"/>
              </a:rPr>
              <a:t>})</a:t>
            </a:r>
            <a:endParaRPr lang="en-US" sz="1100" b="0" strike="noStrike" spc="-1" dirty="0">
              <a:latin typeface="Consolas" panose="020B0609020204030204" pitchFamily="49" charset="0"/>
            </a:endParaRPr>
          </a:p>
          <a:p>
            <a:pPr>
              <a:lnSpc>
                <a:spcPct val="100000"/>
              </a:lnSpc>
            </a:pPr>
            <a:endParaRPr lang="en-US" sz="1100" b="0" strike="noStrike" spc="-1" dirty="0">
              <a:latin typeface="Consolas" panose="020B0609020204030204" pitchFamily="49" charset="0"/>
            </a:endParaRPr>
          </a:p>
          <a:p>
            <a:pPr>
              <a:lnSpc>
                <a:spcPct val="100000"/>
              </a:lnSpc>
            </a:pPr>
            <a:endParaRPr lang="en-US" sz="1100" b="0" strike="noStrike" spc="-1" dirty="0">
              <a:latin typeface="Consolas" panose="020B0609020204030204" pitchFamily="49" charset="0"/>
            </a:endParaRPr>
          </a:p>
        </p:txBody>
      </p:sp>
      <p:sp>
        <p:nvSpPr>
          <p:cNvPr id="43" name="CustomShape 5"/>
          <p:cNvSpPr/>
          <p:nvPr/>
        </p:nvSpPr>
        <p:spPr>
          <a:xfrm>
            <a:off x="6492240" y="5427000"/>
            <a:ext cx="5258520" cy="4251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100" b="0" strike="noStrike" spc="-1">
                <a:latin typeface="Calibri"/>
                <a:ea typeface="Calibri"/>
              </a:rPr>
              <a:t>NOTE: Other language bindings such as MPI_CXX_* or MPI_FORTRAN_* may also be used.</a:t>
            </a:r>
            <a:endParaRPr lang="en-US" sz="1100" b="0" strike="noStrike" spc="-1">
              <a:latin typeface="Arial"/>
            </a:endParaRPr>
          </a:p>
        </p:txBody>
      </p:sp>
    </p:spTree>
    <p:extLst>
      <p:ext uri="{BB962C8B-B14F-4D97-AF65-F5344CB8AC3E}">
        <p14:creationId xmlns:p14="http://schemas.microsoft.com/office/powerpoint/2010/main" val="72812902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13289</TotalTime>
  <Words>8974</Words>
  <Application>Microsoft Office PowerPoint</Application>
  <PresentationFormat>Widescreen</PresentationFormat>
  <Paragraphs>1814</Paragraphs>
  <Slides>97</Slides>
  <Notes>61</Notes>
  <HiddenSlides>2</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97</vt:i4>
      </vt:variant>
    </vt:vector>
  </HeadingPairs>
  <TitlesOfParts>
    <vt:vector size="119" baseType="lpstr">
      <vt:lpstr>Arial</vt:lpstr>
      <vt:lpstr>Calibri</vt:lpstr>
      <vt:lpstr>Calibri Light</vt:lpstr>
      <vt:lpstr>Cambria Math</vt:lpstr>
      <vt:lpstr>Century Gothic</vt:lpstr>
      <vt:lpstr>Consolas</vt:lpstr>
      <vt:lpstr>Corbel</vt:lpstr>
      <vt:lpstr>Courier</vt:lpstr>
      <vt:lpstr>Courier New</vt:lpstr>
      <vt:lpstr>DejaVu Sans</vt:lpstr>
      <vt:lpstr>DejaVu Serif</vt:lpstr>
      <vt:lpstr>Helvetica</vt:lpstr>
      <vt:lpstr>Tahoma</vt:lpstr>
      <vt:lpstr>Times New Roman</vt:lpstr>
      <vt:lpstr>Trebuchet MS</vt:lpstr>
      <vt:lpstr>Wingdings</vt:lpstr>
      <vt:lpstr>Wingdings 2</vt:lpstr>
      <vt:lpstr>Custom Design</vt:lpstr>
      <vt:lpstr>Main</vt:lpstr>
      <vt:lpstr>1_Main</vt:lpstr>
      <vt:lpstr>2_Main</vt:lpstr>
      <vt:lpstr>3_Main</vt:lpstr>
      <vt:lpstr>ME759 High Performance Computing for Applications in Engineering  [Spring 2020] </vt:lpstr>
      <vt:lpstr>Things to do, for Canvas live-session</vt:lpstr>
      <vt:lpstr>The quote the day</vt:lpstr>
      <vt:lpstr>Before we get going…</vt:lpstr>
      <vt:lpstr>New Example, w/ 2 actors – a struct + two functions</vt:lpstr>
      <vt:lpstr>Wrapping up the setup, for the new example</vt:lpstr>
      <vt:lpstr>Cycles Per Element (CPE)</vt:lpstr>
      <vt:lpstr>Benchmark Performance</vt:lpstr>
      <vt:lpstr>Basic Optimizations</vt:lpstr>
      <vt:lpstr>Effect of Basic Optimizations</vt:lpstr>
      <vt:lpstr>Opportunities for Efficiency Gains</vt:lpstr>
      <vt:lpstr>[Next thing to consider:] Exploiting Instruction-Level Parallelism</vt:lpstr>
      <vt:lpstr>Curbing our enthusiasm, ILP hazards</vt:lpstr>
      <vt:lpstr>Modern CPU Design [old slide]</vt:lpstr>
      <vt:lpstr>Recall ILP discussion, 1.5 months ago: superscalar attribute</vt:lpstr>
      <vt:lpstr>Old ILP discussion: the pipelining attribute</vt:lpstr>
      <vt:lpstr>Example: The Intel Haswell CPU – aspects that are ILP relevant</vt:lpstr>
      <vt:lpstr>x86-64 Compilation of combine4 function</vt:lpstr>
      <vt:lpstr>combine4 = Serial Computation</vt:lpstr>
      <vt:lpstr>First trick: Loop Unrolling (2x1)</vt:lpstr>
      <vt:lpstr>Effect of Loop Unrolling</vt:lpstr>
      <vt:lpstr>Loop Unrolling with Reassociation (2x1a)</vt:lpstr>
      <vt:lpstr>Effect of Reassociation</vt:lpstr>
      <vt:lpstr>Reassociated Computation</vt:lpstr>
      <vt:lpstr>Loop Unrolling with Separate Accumulators (2x2)</vt:lpstr>
      <vt:lpstr>Effect of Separate Accumulators</vt:lpstr>
      <vt:lpstr>Separate Accumulators</vt:lpstr>
      <vt:lpstr>Unrolling &amp; Accumulating</vt:lpstr>
      <vt:lpstr>Unrolling &amp; Accumulating: Floating Point Multiplication</vt:lpstr>
      <vt:lpstr>Unrolling &amp; Accumulating: Integer Addition</vt:lpstr>
      <vt:lpstr>Achievable Performance</vt:lpstr>
      <vt:lpstr>Vector instructions</vt:lpstr>
      <vt:lpstr>Programming with AVX2, YMM Registers related</vt:lpstr>
      <vt:lpstr>SIMD Operations, with AVX2</vt:lpstr>
      <vt:lpstr>Using Vector Instructions</vt:lpstr>
      <vt:lpstr>Supplemental Material: Branch Prediction (another ILP trick)</vt:lpstr>
      <vt:lpstr>Modern CPU Design</vt:lpstr>
      <vt:lpstr>Branch Outcomes</vt:lpstr>
      <vt:lpstr>Branch Prediction</vt:lpstr>
      <vt:lpstr>Branch Prediction Through Loop</vt:lpstr>
      <vt:lpstr>Branch Misprediction Invalidation</vt:lpstr>
      <vt:lpstr>Branch Misprediction Recovery</vt:lpstr>
      <vt:lpstr>Branch Prediction Numbers</vt:lpstr>
      <vt:lpstr>Short trip: actors, the “speculative execution” trick [it’s tricky]</vt:lpstr>
      <vt:lpstr>Looking back at examples, what we did to improve performance</vt:lpstr>
      <vt:lpstr>Parallel Computing with the Message Passing Interface (MPI)</vt:lpstr>
      <vt:lpstr>Acknowledgments</vt:lpstr>
      <vt:lpstr>ME759: where we are right now</vt:lpstr>
      <vt:lpstr>Opportunities for Efficiency Gains</vt:lpstr>
      <vt:lpstr>Supercomputers, example</vt:lpstr>
      <vt:lpstr>Supercomputers, examples ($20 million and such)</vt:lpstr>
      <vt:lpstr>Overview of Large Multiprocessor Hardware Configurations (“supercomputers”)</vt:lpstr>
      <vt:lpstr>Nomenclature Issues</vt:lpstr>
      <vt:lpstr>Data Hazards in Parallel Computing</vt:lpstr>
      <vt:lpstr>Example </vt:lpstr>
      <vt:lpstr>Comments, distributed-memory multiprocessor architecture</vt:lpstr>
      <vt:lpstr>PowerPoint Presentation</vt:lpstr>
      <vt:lpstr>PowerPoint Presentation</vt:lpstr>
      <vt:lpstr>How is a supercomputer’s speed measured? </vt:lpstr>
      <vt:lpstr>PowerPoint Presentation</vt:lpstr>
      <vt:lpstr>Supercomputers: Where Are We Today? [Cntd.]</vt:lpstr>
      <vt:lpstr>Nomenclature: What is an MPP? How’s it different from a cluster?</vt:lpstr>
      <vt:lpstr>Supercomputers: Where Are We Today?[Cntd.]</vt:lpstr>
      <vt:lpstr>Shared Memory Hardware Systems</vt:lpstr>
      <vt:lpstr>SMS vs. Distributed Memory Systems (DMS)</vt:lpstr>
      <vt:lpstr>Distributed Memory Hardware Systems: The Virtual Memory Angle</vt:lpstr>
      <vt:lpstr>Schematic, Typical Example</vt:lpstr>
      <vt:lpstr>Bandwidths in a multi-node, CPU-GPU System</vt:lpstr>
      <vt:lpstr>A “High Performance Computing” Digression</vt:lpstr>
      <vt:lpstr>High Performance Computing (HPC) vs. High Throughput Computing (HTC)</vt:lpstr>
      <vt:lpstr>High Performance Computing (HPC) vs. High Throughput Computing (HTC)</vt:lpstr>
      <vt:lpstr>High Performance Computing (HPC) vs. High Throughput Computing (HTC)</vt:lpstr>
      <vt:lpstr>High Performance Computing (HPC) vs. High Throughput Computing (HTC)</vt:lpstr>
      <vt:lpstr>[new topic] HPC with the Message Passing Interface (MPI): Outline</vt:lpstr>
      <vt:lpstr>MPI: High-level overview</vt:lpstr>
      <vt:lpstr>Parallel Computing w/ MPI: One way to look at it</vt:lpstr>
      <vt:lpstr>A First MPI Program</vt:lpstr>
      <vt:lpstr>Program Output</vt:lpstr>
      <vt:lpstr>MPI: High-level Overview</vt:lpstr>
      <vt:lpstr>MPI: High-level Overview</vt:lpstr>
      <vt:lpstr>The Message-Passing Model</vt:lpstr>
      <vt:lpstr>MPI: A Second Example Application </vt:lpstr>
      <vt:lpstr>MPI: A Second Example Application</vt:lpstr>
      <vt:lpstr>Program Output</vt:lpstr>
      <vt:lpstr>The Message-Passing Programming Paradigm</vt:lpstr>
      <vt:lpstr>Fundamental Concepts: Process/Program/Processor</vt:lpstr>
      <vt:lpstr>What is MPI?</vt:lpstr>
      <vt:lpstr>What is MPI?</vt:lpstr>
      <vt:lpstr>Where Can We Use MPI?</vt:lpstr>
      <vt:lpstr>Why Care about MPI?</vt:lpstr>
      <vt:lpstr>MPI: Pluses and Minuses</vt:lpstr>
      <vt:lpstr>MPI vs. CUDA</vt:lpstr>
      <vt:lpstr>MPI on Euler [Selecting MPI Distribution]</vt:lpstr>
      <vt:lpstr>Compiling MPI Code by Hand</vt:lpstr>
      <vt:lpstr>Example, Running on Euler  [Context: running the executable integrate_mpi]</vt:lpstr>
      <vt:lpstr>Running MPI, In General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negrut</cp:lastModifiedBy>
  <cp:revision>538</cp:revision>
  <dcterms:created xsi:type="dcterms:W3CDTF">2018-05-16T17:28:20Z</dcterms:created>
  <dcterms:modified xsi:type="dcterms:W3CDTF">2020-03-30T15:41:13Z</dcterms:modified>
</cp:coreProperties>
</file>